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34"/>
  </p:notesMasterIdLst>
  <p:sldIdLst>
    <p:sldId id="268" r:id="rId5"/>
    <p:sldId id="269" r:id="rId6"/>
    <p:sldId id="29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93" r:id="rId15"/>
    <p:sldId id="294" r:id="rId16"/>
    <p:sldId id="277" r:id="rId17"/>
    <p:sldId id="278" r:id="rId18"/>
    <p:sldId id="279" r:id="rId19"/>
    <p:sldId id="290" r:id="rId20"/>
    <p:sldId id="288" r:id="rId21"/>
    <p:sldId id="280" r:id="rId22"/>
    <p:sldId id="291" r:id="rId23"/>
    <p:sldId id="281" r:id="rId24"/>
    <p:sldId id="289" r:id="rId25"/>
    <p:sldId id="292" r:id="rId26"/>
    <p:sldId id="282" r:id="rId27"/>
    <p:sldId id="283" r:id="rId28"/>
    <p:sldId id="284" r:id="rId29"/>
    <p:sldId id="285" r:id="rId30"/>
    <p:sldId id="286" r:id="rId31"/>
    <p:sldId id="287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48BDB-95D0-44A3-86A9-9CA377F6E2EB}" v="803" dt="2021-08-18T04:14:50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79" autoAdjust="0"/>
  </p:normalViewPr>
  <p:slideViewPr>
    <p:cSldViewPr snapToGrid="0">
      <p:cViewPr varScale="1">
        <p:scale>
          <a:sx n="77" d="100"/>
          <a:sy n="77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33592-8D65-449E-95E7-245F23B529E0}" type="datetimeFigureOut">
              <a:rPr lang="id-ID" smtClean="0"/>
              <a:t>22/08/2021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00654-EFA4-4D8C-AD4F-F158F34B46C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0401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d-ID" dirty="0"/>
              <a:t>demografi: umur</a:t>
            </a:r>
          </a:p>
          <a:p>
            <a:pPr marL="171450" indent="-171450">
              <a:buFontTx/>
              <a:buChar char="-"/>
            </a:pPr>
            <a:r>
              <a:rPr lang="id-ID" dirty="0"/>
              <a:t>Pendapat </a:t>
            </a:r>
            <a:r>
              <a:rPr lang="id-ID" dirty="0" err="1"/>
              <a:t>game</a:t>
            </a:r>
            <a:r>
              <a:rPr lang="id-ID" dirty="0"/>
              <a:t> </a:t>
            </a:r>
            <a:r>
              <a:rPr lang="id-ID" dirty="0" err="1"/>
              <a:t>development</a:t>
            </a:r>
            <a:r>
              <a:rPr lang="id-ID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id-ID" dirty="0"/>
              <a:t>Lama waktu</a:t>
            </a:r>
          </a:p>
          <a:p>
            <a:pPr marL="628650" lvl="1" indent="-171450">
              <a:buFontTx/>
              <a:buChar char="-"/>
            </a:pPr>
            <a:r>
              <a:rPr lang="id-ID" dirty="0"/>
              <a:t>Kenal </a:t>
            </a:r>
            <a:r>
              <a:rPr lang="id-ID" dirty="0" err="1"/>
              <a:t>framework</a:t>
            </a:r>
            <a:endParaRPr lang="id-ID" dirty="0"/>
          </a:p>
          <a:p>
            <a:pPr marL="628650" lvl="1" indent="-171450">
              <a:buFontTx/>
              <a:buChar char="-"/>
            </a:pPr>
            <a:r>
              <a:rPr lang="id-ID" dirty="0"/>
              <a:t>Mau pakai</a:t>
            </a:r>
          </a:p>
          <a:p>
            <a:pPr marL="628650" lvl="1" indent="-171450">
              <a:buFontTx/>
              <a:buChar char="-"/>
            </a:pPr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7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d-ID" dirty="0" err="1"/>
              <a:t>Include</a:t>
            </a:r>
            <a:r>
              <a:rPr lang="id-ID" dirty="0"/>
              <a:t> = menu lain yang terkait dari menu ini</a:t>
            </a:r>
          </a:p>
          <a:p>
            <a:pPr marL="171450" indent="-171450">
              <a:buFontTx/>
              <a:buChar char="-"/>
            </a:pPr>
            <a:r>
              <a:rPr lang="id-ID" dirty="0" err="1"/>
              <a:t>Extend</a:t>
            </a:r>
            <a:r>
              <a:rPr lang="id-ID" dirty="0"/>
              <a:t> = submenu yang ada di menu ini</a:t>
            </a:r>
          </a:p>
          <a:p>
            <a:pPr marL="171450" indent="-171450">
              <a:buFontTx/>
              <a:buChar char="-"/>
            </a:pPr>
            <a:r>
              <a:rPr lang="id-ID" dirty="0" err="1"/>
              <a:t>Werror</a:t>
            </a:r>
            <a:r>
              <a:rPr lang="id-ID" dirty="0"/>
              <a:t> panah pengaturan. Harusnya mengatur layar &amp; suara </a:t>
            </a:r>
            <a:r>
              <a:rPr lang="id-ID" dirty="0" err="1"/>
              <a:t>extend</a:t>
            </a:r>
            <a:r>
              <a:rPr lang="id-ID" dirty="0"/>
              <a:t> dari pengaturan. (FIXED)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402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skipre</a:t>
            </a:r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86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skipre</a:t>
            </a:r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71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Memuat halaman </a:t>
            </a:r>
            <a:r>
              <a:rPr lang="id-ID" dirty="0" err="1"/>
              <a:t>game</a:t>
            </a:r>
            <a:r>
              <a:rPr lang="id-ID" dirty="0"/>
              <a:t> </a:t>
            </a:r>
            <a:r>
              <a:rPr lang="id-ID" dirty="0" err="1"/>
              <a:t>mod</a:t>
            </a:r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498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162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Go </a:t>
            </a:r>
            <a:r>
              <a:rPr lang="id-ID" dirty="0" err="1"/>
              <a:t>here</a:t>
            </a:r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681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Gdscript</a:t>
            </a:r>
            <a:r>
              <a:rPr lang="id-ID" dirty="0"/>
              <a:t>. Karena bahasa asli godot. Cepat &amp; efisien.</a:t>
            </a:r>
          </a:p>
          <a:p>
            <a:r>
              <a:rPr lang="id-ID" dirty="0"/>
              <a:t>cepat = hasil </a:t>
            </a:r>
            <a:r>
              <a:rPr lang="id-ID" dirty="0" err="1"/>
              <a:t>codingan</a:t>
            </a:r>
            <a:r>
              <a:rPr lang="id-ID" dirty="0"/>
              <a:t> langsung muncul bahkan sebelum dimulai apabila disuruh demikian</a:t>
            </a:r>
          </a:p>
          <a:p>
            <a:r>
              <a:rPr lang="id-ID" dirty="0"/>
              <a:t>Efisien = lebih </a:t>
            </a:r>
            <a:r>
              <a:rPr lang="id-ID" dirty="0" err="1"/>
              <a:t>teroptimalisasi</a:t>
            </a:r>
            <a:r>
              <a:rPr lang="id-ID" dirty="0"/>
              <a:t>, </a:t>
            </a:r>
            <a:r>
              <a:rPr lang="id-ID" dirty="0" err="1"/>
              <a:t>built</a:t>
            </a:r>
            <a:r>
              <a:rPr lang="id-ID" dirty="0"/>
              <a:t>-in, maka tinggal gunakan saja.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0019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Lisensi liar &amp; anarkis = misal </a:t>
            </a:r>
            <a:r>
              <a:rPr lang="id-ID" dirty="0" err="1"/>
              <a:t>closed</a:t>
            </a:r>
            <a:r>
              <a:rPr lang="id-ID" dirty="0"/>
              <a:t> </a:t>
            </a:r>
            <a:r>
              <a:rPr lang="id-ID" dirty="0" err="1"/>
              <a:t>source</a:t>
            </a:r>
            <a:r>
              <a:rPr lang="id-ID" dirty="0"/>
              <a:t>. </a:t>
            </a:r>
            <a:r>
              <a:rPr lang="id-ID" dirty="0" err="1"/>
              <a:t>Source</a:t>
            </a:r>
            <a:r>
              <a:rPr lang="id-ID" dirty="0"/>
              <a:t> </a:t>
            </a:r>
            <a:r>
              <a:rPr lang="id-ID" dirty="0" err="1"/>
              <a:t>code</a:t>
            </a:r>
            <a:r>
              <a:rPr lang="id-ID" dirty="0"/>
              <a:t> tidak publik atau ya publik namun lisensi terbatas (</a:t>
            </a:r>
            <a:r>
              <a:rPr lang="id-ID" dirty="0" err="1"/>
              <a:t>restricted</a:t>
            </a:r>
            <a:r>
              <a:rPr lang="id-ID" dirty="0"/>
              <a:t>).</a:t>
            </a:r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00654-EFA4-4D8C-AD4F-F158F34B46CF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721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24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24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8/22/2021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8/22/2021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elwindows7.itch.io/hexagon-engine?secret=8DRej5vqw5nRRGnxZ6I04sNKo" TargetMode="External"/><Relationship Id="rId2" Type="http://schemas.openxmlformats.org/officeDocument/2006/relationships/hyperlink" Target="https://sourceforge.net/projects/hexagon-engin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op.github.com/" TargetMode="External"/><Relationship Id="rId2" Type="http://schemas.openxmlformats.org/officeDocument/2006/relationships/hyperlink" Target="https://godotengi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erkedel/HexagonEngin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hexagon-engine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0707B9"/>
            </a:gs>
            <a:gs pos="100000">
              <a:schemeClr val="tx1">
                <a:lumMod val="95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506" y="1752239"/>
            <a:ext cx="9500694" cy="2000250"/>
          </a:xfrm>
        </p:spPr>
        <p:txBody>
          <a:bodyPr/>
          <a:lstStyle/>
          <a:p>
            <a:r>
              <a:rPr kumimoji="0" lang="id-ID" sz="4300" b="0" i="0" u="none" strike="noStrike" kern="1200" cap="all" spc="0" normalizeH="0" baseline="0" noProof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PERANCANGAN FRAMEWORK GAME VR MENGGUNAKAN GODOT ENGINE</a:t>
            </a:r>
            <a:endParaRPr lang="en-US">
              <a:latin typeface="Ubuntu" panose="020B050403060203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66801" y="4419600"/>
            <a:ext cx="8734425" cy="1066800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1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</a:rPr>
              <a:t>2101629672 – Joel Robert Justiawan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21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</a:rPr>
              <a:t>2001578853 – Anggara Aryamufti</a:t>
            </a:r>
            <a:endParaRPr lang="en-US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E30AC-22DB-4CD9-A4F8-9A363357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6800" y="458403"/>
            <a:ext cx="3456732" cy="47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8FFBF-2F67-4914-ABB2-A814BA07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2" y="6062445"/>
            <a:ext cx="4127350" cy="445047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F66589FA-6FBE-4F63-BB3F-8285D648E3B5}"/>
              </a:ext>
            </a:extLst>
          </p:cNvPr>
          <p:cNvSpPr txBox="1"/>
          <p:nvPr/>
        </p:nvSpPr>
        <p:spPr>
          <a:xfrm>
            <a:off x="1442906" y="3934437"/>
            <a:ext cx="602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/>
              <a:t>Kelompok: LZ51/001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200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50916" y="762000"/>
            <a:ext cx="7847329" cy="837049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</a:rPr>
              <a:t>PERANCANGAN FRAMEWORK GAME</a:t>
            </a:r>
            <a:endParaRPr lang="en-US" b="1">
              <a:latin typeface="Ubuntu" panose="020B05040306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62000" y="1913314"/>
            <a:ext cx="2895600" cy="722167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92D050"/>
                </a:solidFill>
                <a:latin typeface="Ubuntu" panose="020B0504030602030204" pitchFamily="34" charset="0"/>
              </a:rPr>
              <a:t>JENIS GAME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91584" y="2887516"/>
            <a:ext cx="3985216" cy="2895601"/>
          </a:xfrm>
        </p:spPr>
        <p:txBody>
          <a:bodyPr/>
          <a:lstStyle/>
          <a:p>
            <a:r>
              <a:rPr lang="en-US">
                <a:latin typeface="Ubuntu" panose="020B0504030602030204" pitchFamily="34" charset="0"/>
              </a:rPr>
              <a:t>VR</a:t>
            </a:r>
          </a:p>
          <a:p>
            <a:r>
              <a:rPr lang="en-US">
                <a:latin typeface="Ubuntu" panose="020B0504030602030204" pitchFamily="34" charset="0"/>
              </a:rPr>
              <a:t>Education</a:t>
            </a:r>
          </a:p>
          <a:p>
            <a:r>
              <a:rPr lang="en-US" err="1">
                <a:latin typeface="Ubuntu" panose="020B0504030602030204" pitchFamily="34" charset="0"/>
              </a:rPr>
              <a:t>Platfomer</a:t>
            </a:r>
            <a:endParaRPr lang="en-US">
              <a:latin typeface="Ubuntu" panose="020B0504030602030204" pitchFamily="34" charset="0"/>
            </a:endParaRPr>
          </a:p>
          <a:p>
            <a:r>
              <a:rPr lang="en-US" err="1">
                <a:latin typeface="Ubuntu" panose="020B0504030602030204" pitchFamily="34" charset="0"/>
              </a:rPr>
              <a:t>Permainan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papan</a:t>
            </a:r>
            <a:endParaRPr lang="en-US">
              <a:latin typeface="Ubuntu" panose="020B0504030602030204" pitchFamily="34" charset="0"/>
            </a:endParaRPr>
          </a:p>
          <a:p>
            <a:r>
              <a:rPr lang="en-US" err="1">
                <a:latin typeface="Ubuntu" panose="020B0504030602030204" pitchFamily="34" charset="0"/>
              </a:rPr>
              <a:t>dll</a:t>
            </a:r>
            <a:endParaRPr lang="en-US">
              <a:latin typeface="Ubuntu" panose="020B0504030602030204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10AB60-65E4-4AE1-8A53-B1AB3FF2BEEC}"/>
              </a:ext>
            </a:extLst>
          </p:cNvPr>
          <p:cNvSpPr txBox="1">
            <a:spLocks/>
          </p:cNvSpPr>
          <p:nvPr/>
        </p:nvSpPr>
        <p:spPr>
          <a:xfrm>
            <a:off x="6934200" y="1905000"/>
            <a:ext cx="2895600" cy="635462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err="1">
                <a:solidFill>
                  <a:srgbClr val="92D050"/>
                </a:solidFill>
                <a:latin typeface="Ubuntu" panose="020B0504030602030204" pitchFamily="34" charset="0"/>
              </a:rPr>
              <a:t>fitur</a:t>
            </a:r>
            <a:endParaRPr lang="en-US" sz="2800" b="1">
              <a:solidFill>
                <a:srgbClr val="92D05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A041ECD1-A595-46C2-93C2-1771AA344986}"/>
              </a:ext>
            </a:extLst>
          </p:cNvPr>
          <p:cNvSpPr txBox="1">
            <a:spLocks/>
          </p:cNvSpPr>
          <p:nvPr/>
        </p:nvSpPr>
        <p:spPr>
          <a:xfrm>
            <a:off x="6553200" y="2872275"/>
            <a:ext cx="4572000" cy="34290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Audio </a:t>
            </a:r>
          </a:p>
          <a:p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VR di modus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permainan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apapun</a:t>
            </a:r>
            <a:endParaRPr lang="en-US" sz="2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Aneka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ragam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template </a:t>
            </a:r>
          </a:p>
          <a:p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Struktur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standar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dan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prosedur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ter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standarisasi</a:t>
            </a:r>
            <a:endParaRPr lang="en-US" sz="2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>
            <a:extLst>
              <a:ext uri="{FF2B5EF4-FFF2-40B4-BE49-F238E27FC236}">
                <a16:creationId xmlns:a16="http://schemas.microsoft.com/office/drawing/2014/main" id="{2DF2E93A-F3CA-4A3C-9258-3D38963ED0E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1700213"/>
            <a:ext cx="4872038" cy="2222500"/>
          </a:xfrm>
          <a:prstGeom prst="rect">
            <a:avLst/>
          </a:prstGeom>
        </p:spPr>
      </p:pic>
      <p:pic>
        <p:nvPicPr>
          <p:cNvPr id="5" name="Picture 36">
            <a:extLst>
              <a:ext uri="{FF2B5EF4-FFF2-40B4-BE49-F238E27FC236}">
                <a16:creationId xmlns:a16="http://schemas.microsoft.com/office/drawing/2014/main" id="{F4EA35C7-1F1F-46BA-A748-A943EB5F29B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3" y="1700213"/>
            <a:ext cx="5146675" cy="2222500"/>
          </a:xfrm>
          <a:prstGeom prst="rect">
            <a:avLst/>
          </a:prstGeom>
        </p:spPr>
      </p:pic>
      <p:pic>
        <p:nvPicPr>
          <p:cNvPr id="6" name="Picture 39">
            <a:extLst>
              <a:ext uri="{FF2B5EF4-FFF2-40B4-BE49-F238E27FC236}">
                <a16:creationId xmlns:a16="http://schemas.microsoft.com/office/drawing/2014/main" id="{0119DB5F-AA00-4559-BF9E-247F622FE10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3" y="3992563"/>
            <a:ext cx="4754563" cy="2168525"/>
          </a:xfrm>
          <a:prstGeom prst="rect">
            <a:avLst/>
          </a:prstGeom>
        </p:spPr>
      </p:pic>
      <p:pic>
        <p:nvPicPr>
          <p:cNvPr id="7" name="Picture 41">
            <a:extLst>
              <a:ext uri="{FF2B5EF4-FFF2-40B4-BE49-F238E27FC236}">
                <a16:creationId xmlns:a16="http://schemas.microsoft.com/office/drawing/2014/main" id="{D2CA7FEE-9420-4CD9-9024-A9A97BDC46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8" y="3992563"/>
            <a:ext cx="5265738" cy="2168525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A357F2C8-49B5-4197-9DCC-535B98DE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</p:spPr>
        <p:txBody>
          <a:bodyPr anchor="b">
            <a:normAutofit/>
          </a:bodyPr>
          <a:lstStyle/>
          <a:p>
            <a:r>
              <a:rPr lang="id-ID">
                <a:latin typeface="Ubuntu" panose="020B0504030602030204" pitchFamily="34" charset="0"/>
              </a:rPr>
              <a:t>Analisis Pengguna</a:t>
            </a:r>
          </a:p>
        </p:txBody>
      </p:sp>
    </p:spTree>
    <p:extLst>
      <p:ext uri="{BB962C8B-B14F-4D97-AF65-F5344CB8AC3E}">
        <p14:creationId xmlns:p14="http://schemas.microsoft.com/office/powerpoint/2010/main" val="172157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DF20F0C-E0D4-453B-BBC0-EB8E970C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latin typeface="Ubuntu" panose="020B0504030602030204" pitchFamily="34" charset="0"/>
              </a:rPr>
              <a:t>Analisis Pengguna</a:t>
            </a:r>
          </a:p>
        </p:txBody>
      </p:sp>
      <p:pic>
        <p:nvPicPr>
          <p:cNvPr id="4" name="Picture 43">
            <a:extLst>
              <a:ext uri="{FF2B5EF4-FFF2-40B4-BE49-F238E27FC236}">
                <a16:creationId xmlns:a16="http://schemas.microsoft.com/office/drawing/2014/main" id="{3D168E08-B683-48B5-8122-9E01A9E2DE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0" y="1498600"/>
            <a:ext cx="4840605" cy="2432685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5AE65518-C1E4-45C7-B540-9DE9D60099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54" y="886618"/>
            <a:ext cx="4566285" cy="2969260"/>
          </a:xfrm>
          <a:prstGeom prst="rect">
            <a:avLst/>
          </a:prstGeom>
        </p:spPr>
      </p:pic>
      <p:pic>
        <p:nvPicPr>
          <p:cNvPr id="6" name="Picture 31">
            <a:extLst>
              <a:ext uri="{FF2B5EF4-FFF2-40B4-BE49-F238E27FC236}">
                <a16:creationId xmlns:a16="http://schemas.microsoft.com/office/drawing/2014/main" id="{38D779AD-5454-4A43-9BA8-A8FD993027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38" y="4066857"/>
            <a:ext cx="5175250" cy="258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2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609" y="609600"/>
            <a:ext cx="4495800" cy="8382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944678" y="2743200"/>
            <a:ext cx="367145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FF00"/>
                </a:solidFill>
                <a:latin typeface="Ubuntu" panose="020B0504030602030204" pitchFamily="34" charset="0"/>
              </a:rPr>
              <a:t>USE CASE DIAGRAM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7729993-894F-46B5-87B2-2B757B51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133" y="223630"/>
            <a:ext cx="6186047" cy="6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5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8521" y="83820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1589" y="2590800"/>
            <a:ext cx="3818571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FFFF00"/>
                </a:solidFill>
                <a:latin typeface="Ubuntu" panose="020B0504030602030204" pitchFamily="34" charset="0"/>
              </a:rPr>
              <a:t>CLASS DIAGRAM</a:t>
            </a: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31B43A3B-A478-468B-B98E-7C96AD0C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0" y="446086"/>
            <a:ext cx="8264438" cy="58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2929347" y="0"/>
            <a:ext cx="511569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ACTIVITY DIAGRAM</a:t>
            </a:r>
            <a:endParaRPr lang="id-ID" sz="3200">
              <a:solidFill>
                <a:srgbClr val="FFFF00"/>
              </a:solidFill>
              <a:latin typeface="Ubuntu" panose="020B0504030602030204" pitchFamily="34" charset="0"/>
            </a:endParaRPr>
          </a:p>
          <a:p>
            <a:r>
              <a:rPr lang="id-ID" sz="3200">
                <a:solidFill>
                  <a:srgbClr val="FFFF00"/>
                </a:solidFill>
                <a:latin typeface="Ubuntu" panose="020B0504030602030204" pitchFamily="34" charset="0"/>
              </a:rPr>
              <a:t>MAP</a:t>
            </a:r>
            <a:endParaRPr lang="en-US" sz="3200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C1EB67D-D392-4891-AC8D-9462A279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1E7A4E4-4A1A-4EE3-8896-85D39FB7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21" y="1883153"/>
            <a:ext cx="6659880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0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2929347" y="0"/>
            <a:ext cx="367145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ACTIVITY DIAGRAM</a:t>
            </a:r>
          </a:p>
        </p:txBody>
      </p:sp>
      <p:pic>
        <p:nvPicPr>
          <p:cNvPr id="14" name="Tampungan Konten 13">
            <a:extLst>
              <a:ext uri="{FF2B5EF4-FFF2-40B4-BE49-F238E27FC236}">
                <a16:creationId xmlns:a16="http://schemas.microsoft.com/office/drawing/2014/main" id="{D924C9A9-567C-4FF5-A31D-EF04D7A82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3995" y="3423369"/>
            <a:ext cx="2593451" cy="3176102"/>
          </a:xfr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A7D6489-0DB7-4F70-B06A-0E386CC29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46" y="1066800"/>
            <a:ext cx="2593451" cy="5679440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78439D16-7426-4C46-AEBD-D8B9E98E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6800"/>
            <a:ext cx="2638225" cy="493776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4F6964D7-9424-487A-B239-35BE35F57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11" y="985520"/>
            <a:ext cx="3462070" cy="5608320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7EE0B09A-FAF1-4196-9A36-8B8A7868C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81" y="86444"/>
            <a:ext cx="3181339" cy="33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2929347" y="0"/>
            <a:ext cx="367145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ACTIVITY DIAGRAM</a:t>
            </a:r>
            <a:r>
              <a:rPr lang="id-ID" sz="3200">
                <a:solidFill>
                  <a:srgbClr val="FFFF00"/>
                </a:solidFill>
                <a:latin typeface="Ubuntu" panose="020B0504030602030204" pitchFamily="34" charset="0"/>
              </a:rPr>
              <a:t> (lanjutan)</a:t>
            </a:r>
            <a:endParaRPr lang="en-US" sz="3200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3A066CF-441F-4128-8E9E-758C6340F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>
              <a:latin typeface="Ubuntu" panose="020B0504030602030204" pitchFamily="34" charset="0"/>
            </a:endParaRP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2203C27B-2AE4-4045-842D-EC5C4FA7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694" y="1066800"/>
            <a:ext cx="3087505" cy="5628640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FAB8D2AE-F37F-438C-BD64-468C85DD8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99" y="1066800"/>
            <a:ext cx="3062337" cy="5608320"/>
          </a:xfrm>
          <a:prstGeom prst="rect">
            <a:avLst/>
          </a:prstGeom>
        </p:spPr>
      </p:pic>
      <p:pic>
        <p:nvPicPr>
          <p:cNvPr id="18" name="Gambar 17">
            <a:extLst>
              <a:ext uri="{FF2B5EF4-FFF2-40B4-BE49-F238E27FC236}">
                <a16:creationId xmlns:a16="http://schemas.microsoft.com/office/drawing/2014/main" id="{879663A0-484A-4557-A6A9-DFE3641E6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536" y="1046480"/>
            <a:ext cx="3199413" cy="560832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F4F290F1-5196-4FC2-A699-FDBA03352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5" y="1066800"/>
            <a:ext cx="2486742" cy="560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3022601" y="-67343"/>
            <a:ext cx="367145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PERANCANGAN LAYAR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42857A1-2AD6-422F-9032-329F311E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828" y="1146728"/>
            <a:ext cx="2083228" cy="57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9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124201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3022601" y="-67343"/>
            <a:ext cx="3671455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PERANCANGAN LAYAR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A1FC328-457E-47BD-A233-18E942B1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983" y="983195"/>
            <a:ext cx="3671455" cy="263919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5B109FC2-4FE0-483A-B44C-8CA95429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5" y="983194"/>
            <a:ext cx="3702019" cy="2639199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A66D653C-8774-4269-B5F3-5FAFA402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2" y="1066800"/>
            <a:ext cx="3671455" cy="2555594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F391C8F-B4DE-46A1-98A3-F31C3B53F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62" y="4074322"/>
            <a:ext cx="3346335" cy="2266536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7D03ADC6-5F3F-4368-81AE-7F56ADB4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120" y="4155763"/>
            <a:ext cx="3153298" cy="2269348"/>
          </a:xfrm>
          <a:prstGeom prst="rect">
            <a:avLst/>
          </a:prstGeom>
        </p:spPr>
      </p:pic>
      <p:cxnSp>
        <p:nvCxnSpPr>
          <p:cNvPr id="18" name="Konektor Panah Lurus 17">
            <a:extLst>
              <a:ext uri="{FF2B5EF4-FFF2-40B4-BE49-F238E27FC236}">
                <a16:creationId xmlns:a16="http://schemas.microsoft.com/office/drawing/2014/main" id="{82510D12-1D21-4B21-92E9-FF0B834EA5F6}"/>
              </a:ext>
            </a:extLst>
          </p:cNvPr>
          <p:cNvCxnSpPr>
            <a:cxnSpLocks/>
          </p:cNvCxnSpPr>
          <p:nvPr/>
        </p:nvCxnSpPr>
        <p:spPr>
          <a:xfrm>
            <a:off x="3749037" y="2590800"/>
            <a:ext cx="44794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Konektor Panah Lurus 19">
            <a:extLst>
              <a:ext uri="{FF2B5EF4-FFF2-40B4-BE49-F238E27FC236}">
                <a16:creationId xmlns:a16="http://schemas.microsoft.com/office/drawing/2014/main" id="{63E3ED07-0823-4C06-896C-C71700754E71}"/>
              </a:ext>
            </a:extLst>
          </p:cNvPr>
          <p:cNvCxnSpPr>
            <a:cxnSpLocks/>
          </p:cNvCxnSpPr>
          <p:nvPr/>
        </p:nvCxnSpPr>
        <p:spPr>
          <a:xfrm>
            <a:off x="7868438" y="2570480"/>
            <a:ext cx="574527" cy="1016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Konektor Panah Lurus 22">
            <a:extLst>
              <a:ext uri="{FF2B5EF4-FFF2-40B4-BE49-F238E27FC236}">
                <a16:creationId xmlns:a16="http://schemas.microsoft.com/office/drawing/2014/main" id="{9DEE42AC-FD3A-4DEB-B24E-36B488C54D5F}"/>
              </a:ext>
            </a:extLst>
          </p:cNvPr>
          <p:cNvCxnSpPr/>
          <p:nvPr/>
        </p:nvCxnSpPr>
        <p:spPr>
          <a:xfrm>
            <a:off x="3271520" y="3728720"/>
            <a:ext cx="0" cy="34560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Konektor Panah Lurus 23">
            <a:extLst>
              <a:ext uri="{FF2B5EF4-FFF2-40B4-BE49-F238E27FC236}">
                <a16:creationId xmlns:a16="http://schemas.microsoft.com/office/drawing/2014/main" id="{08327B8E-172F-40AD-ACB5-ABBC26330C38}"/>
              </a:ext>
            </a:extLst>
          </p:cNvPr>
          <p:cNvCxnSpPr/>
          <p:nvPr/>
        </p:nvCxnSpPr>
        <p:spPr>
          <a:xfrm>
            <a:off x="9159242" y="3728720"/>
            <a:ext cx="0" cy="34560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Kotak Teks 24">
            <a:extLst>
              <a:ext uri="{FF2B5EF4-FFF2-40B4-BE49-F238E27FC236}">
                <a16:creationId xmlns:a16="http://schemas.microsoft.com/office/drawing/2014/main" id="{DA5DE5A4-54D3-4CF1-AAA9-0E2D4EF3B49D}"/>
              </a:ext>
            </a:extLst>
          </p:cNvPr>
          <p:cNvSpPr txBox="1"/>
          <p:nvPr/>
        </p:nvSpPr>
        <p:spPr>
          <a:xfrm>
            <a:off x="975360" y="6269566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>
                <a:latin typeface="Ubuntu" panose="020B0504030602030204" pitchFamily="34" charset="0"/>
              </a:rPr>
              <a:t>Ekspor</a:t>
            </a: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31410470-0F33-4C10-9DAA-284735D84C4D}"/>
              </a:ext>
            </a:extLst>
          </p:cNvPr>
          <p:cNvSpPr txBox="1"/>
          <p:nvPr/>
        </p:nvSpPr>
        <p:spPr>
          <a:xfrm>
            <a:off x="1039104" y="3647812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>
                <a:latin typeface="Ubuntu" panose="020B0504030602030204" pitchFamily="34" charset="0"/>
              </a:rPr>
              <a:t>Editor</a:t>
            </a: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57D2DE9F-88AF-4090-ADE0-A2E4076C38B3}"/>
              </a:ext>
            </a:extLst>
          </p:cNvPr>
          <p:cNvSpPr txBox="1"/>
          <p:nvPr/>
        </p:nvSpPr>
        <p:spPr>
          <a:xfrm>
            <a:off x="4385439" y="3668978"/>
            <a:ext cx="291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>
                <a:latin typeface="Ubuntu" panose="020B0504030602030204" pitchFamily="34" charset="0"/>
              </a:rPr>
              <a:t>Pemilihan DVD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530A4AA6-D092-4941-9783-4F5221BE19BB}"/>
              </a:ext>
            </a:extLst>
          </p:cNvPr>
          <p:cNvSpPr txBox="1"/>
          <p:nvPr/>
        </p:nvSpPr>
        <p:spPr>
          <a:xfrm>
            <a:off x="9620582" y="3591823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err="1">
                <a:latin typeface="Ubuntu" panose="020B0504030602030204" pitchFamily="34" charset="0"/>
              </a:rPr>
              <a:t>DVDGame</a:t>
            </a:r>
            <a:endParaRPr lang="id-ID" sz="2800">
              <a:latin typeface="Ubuntu" panose="020B0504030602030204" pitchFamily="34" charset="0"/>
            </a:endParaRPr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439713C4-E509-42CB-A7D2-69335D78FBF3}"/>
              </a:ext>
            </a:extLst>
          </p:cNvPr>
          <p:cNvSpPr txBox="1"/>
          <p:nvPr/>
        </p:nvSpPr>
        <p:spPr>
          <a:xfrm>
            <a:off x="9145894" y="6269566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err="1">
                <a:latin typeface="Ubuntu" panose="020B0504030602030204" pitchFamily="34" charset="0"/>
              </a:rPr>
              <a:t>Setting</a:t>
            </a:r>
            <a:endParaRPr lang="id-ID" sz="2800">
              <a:latin typeface="Ubuntu" panose="020B0504030602030204" pitchFamily="34" charset="0"/>
            </a:endParaRPr>
          </a:p>
        </p:txBody>
      </p:sp>
      <p:cxnSp>
        <p:nvCxnSpPr>
          <p:cNvPr id="40" name="Konektor Panah Lurus 39">
            <a:extLst>
              <a:ext uri="{FF2B5EF4-FFF2-40B4-BE49-F238E27FC236}">
                <a16:creationId xmlns:a16="http://schemas.microsoft.com/office/drawing/2014/main" id="{82D4C8F1-C039-48AA-A63C-971EF007122F}"/>
              </a:ext>
            </a:extLst>
          </p:cNvPr>
          <p:cNvCxnSpPr/>
          <p:nvPr/>
        </p:nvCxnSpPr>
        <p:spPr>
          <a:xfrm>
            <a:off x="7640320" y="3728720"/>
            <a:ext cx="1188720" cy="147887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48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>
                <a:solidFill>
                  <a:srgbClr val="FFFF00"/>
                </a:solidFill>
                <a:latin typeface="Ubuntu" panose="020B0504030602030204" pitchFamily="34" charset="0"/>
              </a:rPr>
              <a:t>LATAR BELAKANG</a:t>
            </a:r>
            <a:endParaRPr lang="en-US" b="1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6801" y="1905001"/>
            <a:ext cx="5845727" cy="3878069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id-ID">
                <a:latin typeface="Ubuntu" panose="020B0504030602030204" pitchFamily="34" charset="0"/>
              </a:rPr>
              <a:t>Pembuatan </a:t>
            </a:r>
            <a:r>
              <a:rPr lang="id-ID" err="1">
                <a:latin typeface="Ubuntu" panose="020B0504030602030204" pitchFamily="34" charset="0"/>
              </a:rPr>
              <a:t>game</a:t>
            </a:r>
            <a:r>
              <a:rPr lang="id-ID">
                <a:latin typeface="Ubuntu" panose="020B0504030602030204" pitchFamily="34" charset="0"/>
              </a:rPr>
              <a:t> diawali dengan pembuatan </a:t>
            </a:r>
            <a:r>
              <a:rPr lang="id-ID" err="1">
                <a:latin typeface="Ubuntu" panose="020B0504030602030204" pitchFamily="34" charset="0"/>
              </a:rPr>
              <a:t>framework</a:t>
            </a:r>
            <a:r>
              <a:rPr lang="id-ID">
                <a:latin typeface="Ubuntu" panose="020B0504030602030204" pitchFamily="34" charset="0"/>
              </a:rPr>
              <a:t> (kerangka kerja).</a:t>
            </a:r>
          </a:p>
          <a:p>
            <a:pPr algn="just"/>
            <a:r>
              <a:rPr lang="id-ID">
                <a:latin typeface="Ubuntu" panose="020B0504030602030204" pitchFamily="34" charset="0"/>
              </a:rPr>
              <a:t>Belum tersedia </a:t>
            </a:r>
            <a:r>
              <a:rPr lang="id-ID" err="1">
                <a:latin typeface="Ubuntu" panose="020B0504030602030204" pitchFamily="34" charset="0"/>
              </a:rPr>
              <a:t>framework</a:t>
            </a:r>
            <a:r>
              <a:rPr lang="id-ID">
                <a:latin typeface="Ubuntu" panose="020B0504030602030204" pitchFamily="34" charset="0"/>
              </a:rPr>
              <a:t> untuk </a:t>
            </a:r>
            <a:r>
              <a:rPr lang="id-ID" err="1">
                <a:latin typeface="Ubuntu" panose="020B0504030602030204" pitchFamily="34" charset="0"/>
              </a:rPr>
              <a:t>Game</a:t>
            </a:r>
            <a:r>
              <a:rPr lang="id-ID">
                <a:latin typeface="Ubuntu" panose="020B0504030602030204" pitchFamily="34" charset="0"/>
              </a:rPr>
              <a:t> </a:t>
            </a:r>
            <a:r>
              <a:rPr lang="id-ID" err="1">
                <a:latin typeface="Ubuntu" panose="020B0504030602030204" pitchFamily="34" charset="0"/>
              </a:rPr>
              <a:t>Engine</a:t>
            </a:r>
            <a:r>
              <a:rPr lang="id-ID">
                <a:latin typeface="Ubuntu" panose="020B0504030602030204" pitchFamily="34" charset="0"/>
              </a:rPr>
              <a:t> </a:t>
            </a:r>
            <a:r>
              <a:rPr lang="id-ID" err="1">
                <a:latin typeface="Ubuntu" panose="020B0504030602030204" pitchFamily="34" charset="0"/>
              </a:rPr>
              <a:t>apapun</a:t>
            </a:r>
            <a:r>
              <a:rPr lang="id-ID">
                <a:latin typeface="Ubuntu" panose="020B0504030602030204" pitchFamily="34" charset="0"/>
              </a:rPr>
              <a:t> dengan fitur VR.</a:t>
            </a:r>
          </a:p>
          <a:p>
            <a:pPr algn="just"/>
            <a:r>
              <a:rPr lang="id-ID">
                <a:latin typeface="Ubuntu" panose="020B0504030602030204" pitchFamily="34" charset="0"/>
              </a:rPr>
              <a:t>Penulis membuat Aplikasi </a:t>
            </a:r>
            <a:r>
              <a:rPr lang="id-ID" err="1">
                <a:latin typeface="Ubuntu" panose="020B0504030602030204" pitchFamily="34" charset="0"/>
              </a:rPr>
              <a:t>framework</a:t>
            </a:r>
            <a:r>
              <a:rPr lang="id-ID">
                <a:latin typeface="Ubuntu" panose="020B0504030602030204" pitchFamily="34" charset="0"/>
              </a:rPr>
              <a:t> </a:t>
            </a:r>
            <a:r>
              <a:rPr lang="id-ID" err="1">
                <a:latin typeface="Ubuntu" panose="020B0504030602030204" pitchFamily="34" charset="0"/>
              </a:rPr>
              <a:t>game</a:t>
            </a:r>
            <a:r>
              <a:rPr lang="id-ID">
                <a:latin typeface="Ubuntu" panose="020B0504030602030204" pitchFamily="34" charset="0"/>
              </a:rPr>
              <a:t> yang dapat digunakan oleh para desainer / pengembang agar mempersingkat waktu pembuatan </a:t>
            </a:r>
            <a:r>
              <a:rPr lang="id-ID" err="1">
                <a:latin typeface="Ubuntu" panose="020B0504030602030204" pitchFamily="34" charset="0"/>
              </a:rPr>
              <a:t>game</a:t>
            </a:r>
            <a:r>
              <a:rPr lang="id-ID">
                <a:latin typeface="Ubuntu" panose="020B0504030602030204" pitchFamily="34" charset="0"/>
              </a:rPr>
              <a:t> mereka.</a:t>
            </a:r>
          </a:p>
          <a:p>
            <a:pPr algn="just"/>
            <a:r>
              <a:rPr lang="id-ID">
                <a:latin typeface="Ubuntu" panose="020B0504030602030204" pitchFamily="34" charset="0"/>
              </a:rPr>
              <a:t>Membuat </a:t>
            </a:r>
            <a:r>
              <a:rPr lang="id-ID" err="1">
                <a:latin typeface="Ubuntu" panose="020B0504030602030204" pitchFamily="34" charset="0"/>
              </a:rPr>
              <a:t>framework</a:t>
            </a:r>
            <a:r>
              <a:rPr lang="id-ID">
                <a:latin typeface="Ubuntu" panose="020B0504030602030204" pitchFamily="34" charset="0"/>
              </a:rPr>
              <a:t> </a:t>
            </a:r>
            <a:r>
              <a:rPr lang="id-ID" err="1">
                <a:latin typeface="Ubuntu" panose="020B0504030602030204" pitchFamily="34" charset="0"/>
              </a:rPr>
              <a:t>game</a:t>
            </a:r>
            <a:r>
              <a:rPr lang="id-ID">
                <a:latin typeface="Ubuntu" panose="020B0504030602030204" pitchFamily="34" charset="0"/>
              </a:rPr>
              <a:t> yang mempunyai fitur VR </a:t>
            </a:r>
            <a:r>
              <a:rPr lang="id-ID" err="1">
                <a:latin typeface="Ubuntu" panose="020B0504030602030204" pitchFamily="34" charset="0"/>
              </a:rPr>
              <a:t>didalam</a:t>
            </a:r>
            <a:r>
              <a:rPr lang="id-ID">
                <a:latin typeface="Ubuntu" panose="020B0504030602030204" pitchFamily="34" charset="0"/>
              </a:rPr>
              <a:t> </a:t>
            </a:r>
            <a:r>
              <a:rPr lang="id-ID" err="1">
                <a:latin typeface="Ubuntu" panose="020B0504030602030204" pitchFamily="34" charset="0"/>
              </a:rPr>
              <a:t>framework</a:t>
            </a:r>
            <a:r>
              <a:rPr lang="id-ID">
                <a:latin typeface="Ubuntu" panose="020B0504030602030204" pitchFamily="34" charset="0"/>
              </a:rPr>
              <a:t> tersebut.</a:t>
            </a:r>
          </a:p>
          <a:p>
            <a:pPr algn="just"/>
            <a:endParaRPr lang="en-US">
              <a:latin typeface="Ubuntu" panose="020B05040306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6B130-FAED-41AF-B97B-921E7960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" y="6254701"/>
            <a:ext cx="3048000" cy="328662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D0C58526-8F36-4A69-9568-8603049592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7341" y="1905001"/>
            <a:ext cx="2572385" cy="144780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5F354532-E86E-4895-A65D-B5F8728A36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54540" y="1905001"/>
            <a:ext cx="2537460" cy="1409065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48D1BB87-52EC-43F5-8BD6-B474D3CAD3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43061" y="3429000"/>
            <a:ext cx="2526665" cy="1411605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52CC2DAC-8230-48A9-9609-897EA07114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54540" y="3429000"/>
            <a:ext cx="2476500" cy="14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505200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3611058" y="17146"/>
            <a:ext cx="4969884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PEMBUATAN TAMPILAN FRAMEWORK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AE189AF6-49A1-4130-AD74-A3BC260BB76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66800"/>
            <a:ext cx="3955894" cy="222504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7B15281E-DC79-4CA9-A607-F4DDB2E5B07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95" y="1073786"/>
            <a:ext cx="3955894" cy="2225136"/>
          </a:xfrm>
          <a:prstGeom prst="rect">
            <a:avLst/>
          </a:prstGeom>
        </p:spPr>
      </p:pic>
      <p:pic>
        <p:nvPicPr>
          <p:cNvPr id="9" name="Gambar 8" descr="Sebuah gambar berisi teks, cuplikan layar, hijau&#10;&#10;Deskripsi dibuat secara otomatis">
            <a:extLst>
              <a:ext uri="{FF2B5EF4-FFF2-40B4-BE49-F238E27FC236}">
                <a16:creationId xmlns:a16="http://schemas.microsoft.com/office/drawing/2014/main" id="{91541571-8A74-41B8-8773-7D08F5AA37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89" y="1066801"/>
            <a:ext cx="3955894" cy="2225136"/>
          </a:xfrm>
          <a:prstGeom prst="rect">
            <a:avLst/>
          </a:prstGeom>
        </p:spPr>
      </p:pic>
      <p:pic>
        <p:nvPicPr>
          <p:cNvPr id="11" name="Gambar 10" descr="Sebuah gambar berisi teks, meja biliar, bola biliar, meja&#10;&#10;Deskripsi dibuat secara otomatis">
            <a:extLst>
              <a:ext uri="{FF2B5EF4-FFF2-40B4-BE49-F238E27FC236}">
                <a16:creationId xmlns:a16="http://schemas.microsoft.com/office/drawing/2014/main" id="{2D934A03-AB5D-41D1-B926-76C31041F16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12" y="3291841"/>
            <a:ext cx="4003707" cy="22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3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413760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3413760" y="0"/>
            <a:ext cx="4969884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S</a:t>
            </a:r>
            <a:r>
              <a:rPr lang="id-ID" sz="3200">
                <a:solidFill>
                  <a:srgbClr val="FFFF00"/>
                </a:solidFill>
                <a:latin typeface="Ubuntu" panose="020B0504030602030204" pitchFamily="34" charset="0"/>
              </a:rPr>
              <a:t>ISTEM BASIS DATA</a:t>
            </a:r>
            <a:endParaRPr lang="en-US" sz="3200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F35784BE-7938-40C5-A4EB-9EB9500A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92" y="1066800"/>
            <a:ext cx="5975226" cy="57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3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3413760" cy="10668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PERANCANGAN SISTEM</a:t>
            </a: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E1C54A36-41B9-4207-8F01-2282AC630791}"/>
              </a:ext>
            </a:extLst>
          </p:cNvPr>
          <p:cNvSpPr txBox="1">
            <a:spLocks/>
          </p:cNvSpPr>
          <p:nvPr/>
        </p:nvSpPr>
        <p:spPr>
          <a:xfrm>
            <a:off x="3413760" y="0"/>
            <a:ext cx="4969884" cy="1066800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FFFF00"/>
                </a:solidFill>
                <a:latin typeface="Ubuntu" panose="020B0504030602030204" pitchFamily="34" charset="0"/>
              </a:rPr>
              <a:t>PEMBUATAN </a:t>
            </a:r>
            <a:r>
              <a:rPr lang="id-ID" sz="3200">
                <a:solidFill>
                  <a:srgbClr val="FFFF00"/>
                </a:solidFill>
                <a:latin typeface="Ubuntu" panose="020B0504030602030204" pitchFamily="34" charset="0"/>
              </a:rPr>
              <a:t>CODING</a:t>
            </a:r>
            <a:endParaRPr lang="en-US" sz="3200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pic>
        <p:nvPicPr>
          <p:cNvPr id="4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2D322F58-6B85-41A7-9EE8-9D7FE874A80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2" y="1213937"/>
            <a:ext cx="4430866" cy="2492301"/>
          </a:xfrm>
          <a:prstGeom prst="rect">
            <a:avLst/>
          </a:prstGeom>
        </p:spPr>
      </p:pic>
      <p:pic>
        <p:nvPicPr>
          <p:cNvPr id="6" name="Gambar 5" descr="Sebuah gambar berisi teks, monitor, cuplikan layar, hitam&#10;&#10;Deskripsi dibuat secara otomatis">
            <a:extLst>
              <a:ext uri="{FF2B5EF4-FFF2-40B4-BE49-F238E27FC236}">
                <a16:creationId xmlns:a16="http://schemas.microsoft.com/office/drawing/2014/main" id="{041E72CD-92E6-4B4F-B3E0-B06200668E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1" y="3706237"/>
            <a:ext cx="4430865" cy="2423083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7E925AED-8976-4D89-9342-F03C93F18B1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56" y="1213936"/>
            <a:ext cx="4430865" cy="2492193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6A10562E-0FB9-4BB4-A784-B2AF34C52ED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56" y="3706129"/>
            <a:ext cx="4430865" cy="2492193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CB78F5B6-F603-418D-BEA9-AA9DB176465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20" y="1213936"/>
            <a:ext cx="3086985" cy="2492193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E755B367-829C-447A-BD3D-E5C7C85660A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36" y="3706129"/>
            <a:ext cx="2906969" cy="2492193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88004A45-1981-4C29-B25D-F3974BA662AF}"/>
              </a:ext>
            </a:extLst>
          </p:cNvPr>
          <p:cNvSpPr txBox="1"/>
          <p:nvPr/>
        </p:nvSpPr>
        <p:spPr>
          <a:xfrm>
            <a:off x="5457217" y="6274340"/>
            <a:ext cx="272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>
                <a:latin typeface="Ubuntu" panose="020B0504030602030204" pitchFamily="34" charset="0"/>
              </a:rPr>
              <a:t>Inti</a:t>
            </a: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806F9215-2AEE-4C29-8BF7-6F45F5497D3A}"/>
              </a:ext>
            </a:extLst>
          </p:cNvPr>
          <p:cNvSpPr txBox="1"/>
          <p:nvPr/>
        </p:nvSpPr>
        <p:spPr>
          <a:xfrm>
            <a:off x="9208936" y="6274340"/>
            <a:ext cx="272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err="1">
                <a:latin typeface="Ubuntu" panose="020B0504030602030204" pitchFamily="34" charset="0"/>
              </a:rPr>
              <a:t>DVDGame</a:t>
            </a:r>
            <a:endParaRPr lang="id-ID" sz="2800">
              <a:latin typeface="Ubuntu" panose="020B0504030602030204" pitchFamily="34" charset="0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2ECA8AA1-310B-4653-865C-8E80303B192C}"/>
              </a:ext>
            </a:extLst>
          </p:cNvPr>
          <p:cNvSpPr txBox="1"/>
          <p:nvPr/>
        </p:nvSpPr>
        <p:spPr>
          <a:xfrm>
            <a:off x="345007" y="6274340"/>
            <a:ext cx="272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err="1">
                <a:latin typeface="Ubuntu" panose="020B0504030602030204" pitchFamily="34" charset="0"/>
              </a:rPr>
              <a:t>Overall</a:t>
            </a:r>
            <a:endParaRPr lang="id-ID" sz="280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900" y="381000"/>
            <a:ext cx="9220200" cy="800294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TUTORIAL PENGGUNAAN FRAMEWORK GAME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514601" y="1371600"/>
            <a:ext cx="9369901" cy="5029200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Unduh file biner sesuai platform dari website unduhan seperti: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 u="sng">
                <a:solidFill>
                  <a:srgbClr val="FFFF00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https://sourceforge.net/projects/hexagon-engine/</a:t>
            </a:r>
            <a:r>
              <a:rPr lang="id-ID" sz="1800">
                <a:solidFill>
                  <a:srgbClr val="FFFF00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800">
              <a:solidFill>
                <a:srgbClr val="FFFF00"/>
              </a:solidFill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 u="sng">
                <a:solidFill>
                  <a:srgbClr val="FFFF00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https://joelwindows7.itch.io/hexagon-engine?secret=8DRej5vqw5nRRGnxZ6I04sNKo</a:t>
            </a:r>
            <a:r>
              <a:rPr lang="id-ID" sz="1800">
                <a:solidFill>
                  <a:srgbClr val="FFFF00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800">
              <a:solidFill>
                <a:srgbClr val="FFFF00"/>
              </a:solidFill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Tekan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Download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pilih format sesuai platform.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Ekstrak isi file ZIP ke folder baru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Jalankan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HexagonEngine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dengan ekstensi sesuai platform masing-masing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Windows = .exe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Linux = .x86_64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Mac =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folder yang mempunyai icon Hexagon Engine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Android = .apk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13000"/>
              </a:lnSpc>
              <a:buFont typeface="Courier New" panose="02070309020205020404" pitchFamily="49" charset="0"/>
              <a:buChar char="o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Web Browser = index.html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1E2C31-0878-4D4B-BA8E-BA155679F946}"/>
              </a:ext>
            </a:extLst>
          </p:cNvPr>
          <p:cNvSpPr/>
          <p:nvPr/>
        </p:nvSpPr>
        <p:spPr>
          <a:xfrm>
            <a:off x="990601" y="3048000"/>
            <a:ext cx="112395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410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42675" y="228600"/>
            <a:ext cx="9525000" cy="800294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00"/>
                </a:solidFill>
                <a:latin typeface="Ubuntu" panose="020B0504030602030204" pitchFamily="34" charset="0"/>
              </a:rPr>
              <a:t>TUTORIAL </a:t>
            </a:r>
            <a:r>
              <a:rPr lang="id-ID" sz="2800" b="1">
                <a:solidFill>
                  <a:srgbClr val="FFFF00"/>
                </a:solidFill>
                <a:latin typeface="Ubuntu" panose="020B0504030602030204" pitchFamily="34" charset="0"/>
              </a:rPr>
              <a:t>MENGEMBANGKAN DENGAN FRAMEWORK</a:t>
            </a:r>
            <a:r>
              <a:rPr lang="en-US" sz="2800" b="1">
                <a:solidFill>
                  <a:srgbClr val="FFFF00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438401" y="1066800"/>
            <a:ext cx="9369901" cy="5715000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Unduh Godot Engine dari </a:t>
            </a:r>
            <a:r>
              <a:rPr lang="id-ID" sz="1800" u="sng">
                <a:solidFill>
                  <a:srgbClr val="0563C1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https://godotengine.org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Unduh dan pasang aplikasi GitHub Deskop untuk memudahkan pengunduhan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Source Code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id-ID" sz="1800" u="sng">
                <a:solidFill>
                  <a:srgbClr val="0563C1"/>
                </a:solidFill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/>
              </a:rPr>
              <a:t>https://deskop.github.com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Unduh proyek Hexagon Engine dari repository GitHub: </a:t>
            </a:r>
            <a:r>
              <a:rPr lang="id-ID" sz="1800" u="sng">
                <a:solidFill>
                  <a:srgbClr val="0563C1"/>
                </a:solidFill>
                <a:effectLst/>
                <a:latin typeface="Ubuntu" panose="020B0504030602030204" pitchFamily="34" charset="0"/>
                <a:ea typeface="Calibri" panose="020F0502020204030204" pitchFamily="34" charset="0"/>
                <a:hlinkClick r:id="rId4"/>
              </a:rPr>
              <a:t>https://github.com/Perkedel/HexagonEngine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Tekan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Code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hijau, pilih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Open with Github Desktop</a:t>
            </a:r>
            <a:r>
              <a:rPr lang="en-US" sz="1800" i="1"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1800" err="1">
                <a:latin typeface="Ubuntu" panose="020B0504030602030204" pitchFamily="34" charset="0"/>
                <a:ea typeface="Calibri" panose="020F0502020204030204" pitchFamily="34" charset="0"/>
              </a:rPr>
              <a:t>atau</a:t>
            </a:r>
            <a:r>
              <a:rPr lang="en-US" sz="1800" i="1"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salin URL dijendela kecil tersebut</a:t>
            </a:r>
            <a:r>
              <a:rPr lang="en-US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Buka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GitHub Desktop</a:t>
            </a:r>
            <a:endParaRPr lang="en-US" sz="1800" i="1"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Klik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File, Clone repository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Pilih tab URL, isi link yang telah disalin sebelumnya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Klik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File, Clone repository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Pilih tab URL, isi link yang telah disalin sebelumnya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Buka Godot Engine, kemudian klik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Import</a:t>
            </a:r>
            <a:endParaRPr lang="en-US" sz="1800" i="1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Kemudian cari file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project.godot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yang ada di folder source code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HexagonEngine</a:t>
            </a:r>
            <a:endParaRPr lang="en-US" sz="1800" i="1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Klik </a:t>
            </a:r>
            <a:r>
              <a:rPr lang="id-ID" sz="1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Import &amp; Edit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Proyek Hexagon Engine akan terbuka.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Untuk menjalankan hasilnya secara langsung, tekan tombol </a:t>
            </a:r>
            <a:r>
              <a:rPr lang="id-ID" sz="1800" i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Play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yang berada di pojok kanan atas</a:t>
            </a:r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1E2C31-0878-4D4B-BA8E-BA155679F946}"/>
              </a:ext>
            </a:extLst>
          </p:cNvPr>
          <p:cNvSpPr/>
          <p:nvPr/>
        </p:nvSpPr>
        <p:spPr>
          <a:xfrm>
            <a:off x="990601" y="3048000"/>
            <a:ext cx="112395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993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rgbClr val="0707B9"/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9E93-48B8-4988-A736-C4E77EAB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72" y="584200"/>
            <a:ext cx="10360501" cy="9144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EVALUASI PENGGUNAAN FRAMEWORK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CFD94-AE96-4D0D-9FE6-2198E87B1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471" y="1701800"/>
            <a:ext cx="5082740" cy="6604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400" b="1">
                <a:solidFill>
                  <a:srgbClr val="92D050"/>
                </a:solidFill>
                <a:latin typeface="Ubuntu" panose="020B0504030602030204" pitchFamily="34" charset="0"/>
              </a:rPr>
              <a:t>MENGGUNAKAN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BCEB1-5E11-45CE-840C-B7C6EA323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472" y="2717800"/>
            <a:ext cx="4875529" cy="3454400"/>
          </a:xfrm>
          <a:ln w="12700">
            <a:solidFill>
              <a:schemeClr val="tx1"/>
            </a:solidFill>
          </a:ln>
        </p:spPr>
        <p:txBody>
          <a:bodyPr/>
          <a:lstStyle/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Struktur proyek lebih konsisten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en-US" sz="1800"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emiliki struktur terstandarisasi.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Tersedia fitur-fitur siap pakai &amp; didukung secara keseluruhan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en-US" sz="1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Mempermudah</a:t>
            </a:r>
            <a:r>
              <a:rPr lang="en-US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untuk</a:t>
            </a:r>
            <a:r>
              <a:rPr lang="en-US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m</a:t>
            </a:r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empelajari struktur game 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Pemilihan lisensi akan lebih terkendali </a:t>
            </a:r>
            <a:endParaRPr lang="en-US">
              <a:latin typeface="Ubuntu" panose="020B0504030602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0E5A2-EF97-415D-9EC0-6CB294721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sz="2400" b="1" err="1">
                <a:solidFill>
                  <a:srgbClr val="FF0000"/>
                </a:solidFill>
                <a:latin typeface="Ubuntu" panose="020B0504030602030204" pitchFamily="34" charset="0"/>
              </a:rPr>
              <a:t>Tanpa</a:t>
            </a:r>
            <a:r>
              <a:rPr lang="en-US" sz="2400" b="1">
                <a:solidFill>
                  <a:srgbClr val="FF0000"/>
                </a:solidFill>
                <a:latin typeface="Ubuntu" panose="020B0504030602030204" pitchFamily="34" charset="0"/>
              </a:rPr>
              <a:t> </a:t>
            </a:r>
            <a:r>
              <a:rPr lang="en-US" sz="2400" b="1" err="1">
                <a:solidFill>
                  <a:srgbClr val="FF0000"/>
                </a:solidFill>
                <a:latin typeface="Ubuntu" panose="020B0504030602030204" pitchFamily="34" charset="0"/>
              </a:rPr>
              <a:t>menggunakan</a:t>
            </a:r>
            <a:r>
              <a:rPr lang="en-US" sz="2400" b="1">
                <a:solidFill>
                  <a:srgbClr val="FF0000"/>
                </a:solidFill>
                <a:latin typeface="Ubuntu" panose="020B0504030602030204" pitchFamily="34" charset="0"/>
              </a:rPr>
              <a:t>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0FFF0-09C6-4B92-BD0A-C735E3FF6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4200" y="2717800"/>
            <a:ext cx="4646772" cy="3454400"/>
          </a:xfrm>
          <a:ln w="12700">
            <a:solidFill>
              <a:schemeClr val="tx1"/>
            </a:solidFill>
          </a:ln>
        </p:spPr>
        <p:txBody>
          <a:bodyPr/>
          <a:lstStyle/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Struktur proyek lebih berantakan.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3000"/>
              </a:lnSpc>
              <a:buFont typeface="Symbol" panose="05050102010706020507" pitchFamily="18" charset="2"/>
              <a:buChar char=""/>
            </a:pPr>
            <a:r>
              <a:rPr lang="en-US" sz="1800"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  <a:r>
              <a:rPr lang="id-ID" sz="1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odifikasi cenderung lebih sulit.</a:t>
            </a:r>
            <a:endParaRPr lang="en-US" sz="1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Fitur-fitur hanya tersedia untuk game itu saja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Mempelajari struktur game akan lebih memakan waktu</a:t>
            </a:r>
            <a:endParaRPr lang="en-US" sz="1800">
              <a:effectLst/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id-ID" sz="1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Pemilihan lisensi akan lebih liar dan anarkis</a:t>
            </a:r>
            <a:endParaRPr lang="en-US">
              <a:latin typeface="Ubuntu" panose="020B0504030602030204" pitchFamily="34" charset="0"/>
            </a:endParaRPr>
          </a:p>
        </p:txBody>
      </p:sp>
      <p:pic>
        <p:nvPicPr>
          <p:cNvPr id="8" name="Gambar 7" descr="Sebuah gambar berisi teks, tanda&#10;&#10;Deskripsi dibuat secara otomatis">
            <a:extLst>
              <a:ext uri="{FF2B5EF4-FFF2-40B4-BE49-F238E27FC236}">
                <a16:creationId xmlns:a16="http://schemas.microsoft.com/office/drawing/2014/main" id="{34ABA939-3B16-4826-ACCE-C10D090E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1666647"/>
            <a:ext cx="984706" cy="984706"/>
          </a:xfrm>
          <a:prstGeom prst="rect">
            <a:avLst/>
          </a:prstGeom>
        </p:spPr>
      </p:pic>
      <p:pic>
        <p:nvPicPr>
          <p:cNvPr id="12" name="Grafik 11" descr="Dinding Bata Bangunan kerangka">
            <a:extLst>
              <a:ext uri="{FF2B5EF4-FFF2-40B4-BE49-F238E27FC236}">
                <a16:creationId xmlns:a16="http://schemas.microsoft.com/office/drawing/2014/main" id="{5B61763E-689E-4A2D-AC30-7153CA907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1999" y="1752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8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762000"/>
            <a:ext cx="3505200" cy="710148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latin typeface="Ubuntu" panose="020B0504030602030204" pitchFamily="34" charset="0"/>
              </a:rPr>
              <a:t>KESIMPULAN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CACEB-E90C-4CBB-8877-C24AC4F04A3E}"/>
              </a:ext>
            </a:extLst>
          </p:cNvPr>
          <p:cNvSpPr txBox="1"/>
          <p:nvPr/>
        </p:nvSpPr>
        <p:spPr>
          <a:xfrm>
            <a:off x="2971800" y="1828800"/>
            <a:ext cx="708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>
                <a:latin typeface="Ubuntu" panose="020B0504030602030204" pitchFamily="34" charset="0"/>
              </a:rPr>
              <a:t>Framework game hexagon engine  </a:t>
            </a:r>
            <a:r>
              <a:rPr lang="en-US" sz="2400" err="1">
                <a:latin typeface="Ubuntu" panose="020B0504030602030204" pitchFamily="34" charset="0"/>
              </a:rPr>
              <a:t>dapat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dikategorikan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sebagai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sebuah</a:t>
            </a:r>
            <a:r>
              <a:rPr lang="en-US" sz="2400">
                <a:latin typeface="Ubuntu" panose="020B0504030602030204" pitchFamily="34" charset="0"/>
              </a:rPr>
              <a:t> tool </a:t>
            </a:r>
            <a:r>
              <a:rPr lang="en-US" sz="2400" err="1">
                <a:latin typeface="Ubuntu" panose="020B0504030602030204" pitchFamily="34" charset="0"/>
              </a:rPr>
              <a:t>untuk</a:t>
            </a:r>
            <a:r>
              <a:rPr lang="en-US" sz="2400">
                <a:latin typeface="Ubuntu" panose="020B0504030602030204" pitchFamily="34" charset="0"/>
              </a:rPr>
              <a:t> para designer game </a:t>
            </a:r>
            <a:r>
              <a:rPr lang="en-US" sz="2400" err="1">
                <a:latin typeface="Ubuntu" panose="020B0504030602030204" pitchFamily="34" charset="0"/>
              </a:rPr>
              <a:t>dalam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merancang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gamenya</a:t>
            </a:r>
            <a:r>
              <a:rPr lang="en-US" sz="2400">
                <a:latin typeface="Ubuntu" panose="020B0504030602030204" pitchFamily="34" charset="0"/>
              </a:rPr>
              <a:t> yang </a:t>
            </a:r>
            <a:r>
              <a:rPr lang="en-US" sz="2400" err="1">
                <a:latin typeface="Ubuntu" panose="020B0504030602030204" pitchFamily="34" charset="0"/>
              </a:rPr>
              <a:t>mudah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dioperasikan</a:t>
            </a:r>
            <a:r>
              <a:rPr lang="en-US" sz="2400">
                <a:latin typeface="Ubuntu" panose="020B0504030602030204" pitchFamily="34" charset="0"/>
              </a:rPr>
              <a:t> dan </a:t>
            </a:r>
            <a:r>
              <a:rPr lang="en-US" sz="2400" err="1">
                <a:latin typeface="Ubuntu" panose="020B0504030602030204" pitchFamily="34" charset="0"/>
              </a:rPr>
              <a:t>mempercepat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waktu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perancangan</a:t>
            </a:r>
            <a:endParaRPr lang="en-US" sz="2400">
              <a:latin typeface="Ubuntu" panose="020B05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>
              <a:latin typeface="Ubuntu" panose="020B0504030602030204" pitchFamily="34" charset="0"/>
            </a:endParaRPr>
          </a:p>
          <a:p>
            <a:r>
              <a:rPr lang="en-US" sz="2400" err="1">
                <a:latin typeface="Ubuntu" panose="020B0504030602030204" pitchFamily="34" charset="0"/>
              </a:rPr>
              <a:t>Adanya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fitur</a:t>
            </a:r>
            <a:r>
              <a:rPr lang="en-US" sz="2400">
                <a:latin typeface="Ubuntu" panose="020B0504030602030204" pitchFamily="34" charset="0"/>
              </a:rPr>
              <a:t> -</a:t>
            </a:r>
            <a:r>
              <a:rPr lang="en-US" sz="2400" err="1">
                <a:latin typeface="Ubuntu" panose="020B0504030602030204" pitchFamily="34" charset="0"/>
              </a:rPr>
              <a:t>fitur</a:t>
            </a:r>
            <a:r>
              <a:rPr lang="en-US" sz="2400">
                <a:latin typeface="Ubuntu" panose="020B0504030602030204" pitchFamily="34" charset="0"/>
              </a:rPr>
              <a:t> yang </a:t>
            </a:r>
            <a:r>
              <a:rPr lang="en-US" sz="2400" err="1">
                <a:latin typeface="Ubuntu" panose="020B0504030602030204" pitchFamily="34" charset="0"/>
              </a:rPr>
              <a:t>disukai</a:t>
            </a:r>
            <a:r>
              <a:rPr lang="en-US" sz="2400">
                <a:latin typeface="Ubuntu" panose="020B0504030602030204" pitchFamily="34" charset="0"/>
              </a:rPr>
              <a:t> oleh para </a:t>
            </a:r>
            <a:r>
              <a:rPr lang="en-US" sz="2400" err="1">
                <a:latin typeface="Ubuntu" panose="020B0504030602030204" pitchFamily="34" charset="0"/>
              </a:rPr>
              <a:t>pengguna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terutama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fitur</a:t>
            </a:r>
            <a:r>
              <a:rPr lang="en-US" sz="2400">
                <a:latin typeface="Ubuntu" panose="020B0504030602030204" pitchFamily="34" charset="0"/>
              </a:rPr>
              <a:t> VR</a:t>
            </a:r>
          </a:p>
          <a:p>
            <a:pPr marL="457200" indent="-457200">
              <a:buFont typeface="+mj-lt"/>
              <a:buAutoNum type="arabicPeriod"/>
            </a:pPr>
            <a:endParaRPr lang="en-US" sz="2400">
              <a:latin typeface="Ubuntu" panose="020B0504030602030204" pitchFamily="34" charset="0"/>
            </a:endParaRPr>
          </a:p>
          <a:p>
            <a:r>
              <a:rPr lang="en-US" sz="2400" err="1">
                <a:latin typeface="Ubuntu" panose="020B0504030602030204" pitchFamily="34" charset="0"/>
              </a:rPr>
              <a:t>Kemudahan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dalam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penggunaan</a:t>
            </a:r>
            <a:r>
              <a:rPr lang="en-US" sz="2400">
                <a:latin typeface="Ubuntu" panose="020B0504030602030204" pitchFamily="34" charset="0"/>
              </a:rPr>
              <a:t> framework game hexagon engine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E8704-ECE9-4267-8D43-1933E2ECCE27}"/>
              </a:ext>
            </a:extLst>
          </p:cNvPr>
          <p:cNvSpPr/>
          <p:nvPr/>
        </p:nvSpPr>
        <p:spPr>
          <a:xfrm>
            <a:off x="2145665" y="1831571"/>
            <a:ext cx="863341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14A5C7-D3D8-4FD8-B837-3EDA5D4D14BE}"/>
              </a:ext>
            </a:extLst>
          </p:cNvPr>
          <p:cNvSpPr/>
          <p:nvPr/>
        </p:nvSpPr>
        <p:spPr>
          <a:xfrm>
            <a:off x="2108460" y="3581400"/>
            <a:ext cx="863341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0A44CE-1D8B-4F37-98FF-C7CBE78F0668}"/>
              </a:ext>
            </a:extLst>
          </p:cNvPr>
          <p:cNvSpPr/>
          <p:nvPr/>
        </p:nvSpPr>
        <p:spPr>
          <a:xfrm>
            <a:off x="2108459" y="4890552"/>
            <a:ext cx="863341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074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360" y="2333947"/>
            <a:ext cx="2275840" cy="10668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FFFF00"/>
                </a:solidFill>
                <a:latin typeface="Ubuntu" panose="020B0504030602030204" pitchFamily="34" charset="0"/>
              </a:rPr>
              <a:t>SARAN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9A3A5-FFB0-4EA4-B70D-EC2D65D8E0D5}"/>
              </a:ext>
            </a:extLst>
          </p:cNvPr>
          <p:cNvSpPr txBox="1"/>
          <p:nvPr/>
        </p:nvSpPr>
        <p:spPr>
          <a:xfrm>
            <a:off x="4800601" y="2895413"/>
            <a:ext cx="6248400" cy="1938992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err="1">
                <a:latin typeface="Ubuntu" panose="020B0504030602030204" pitchFamily="34" charset="0"/>
              </a:rPr>
              <a:t>Menambahkan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petunjuk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penggunaan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dalam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aplikasi</a:t>
            </a:r>
            <a:r>
              <a:rPr lang="en-US" sz="2400">
                <a:latin typeface="Ubuntu" panose="020B0504030602030204" pitchFamily="34" charset="0"/>
              </a:rPr>
              <a:t> dan </a:t>
            </a:r>
            <a:r>
              <a:rPr lang="en-US" sz="2400" err="1">
                <a:latin typeface="Ubuntu" panose="020B0504030602030204" pitchFamily="34" charset="0"/>
              </a:rPr>
              <a:t>moding</a:t>
            </a:r>
            <a:r>
              <a:rPr lang="en-US" sz="2400">
                <a:latin typeface="Ubuntu" panose="020B0504030602030204" pitchFamily="34" charset="0"/>
              </a:rPr>
              <a:t> yang di upload </a:t>
            </a:r>
            <a:r>
              <a:rPr lang="en-US" sz="2400" err="1">
                <a:latin typeface="Ubuntu" panose="020B0504030602030204" pitchFamily="34" charset="0"/>
              </a:rPr>
              <a:t>ke</a:t>
            </a:r>
            <a:r>
              <a:rPr lang="en-US" sz="2400">
                <a:latin typeface="Ubuntu" panose="020B0504030602030204" pitchFamily="34" charset="0"/>
              </a:rPr>
              <a:t> web </a:t>
            </a:r>
            <a:r>
              <a:rPr lang="en-US" sz="2400" err="1">
                <a:latin typeface="Ubuntu" panose="020B0504030602030204" pitchFamily="34" charset="0"/>
              </a:rPr>
              <a:t>sehingga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mempermudah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pengguna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awam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untuk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menggunakan</a:t>
            </a:r>
            <a:r>
              <a:rPr lang="en-US" sz="2400">
                <a:latin typeface="Ubuntu" panose="020B0504030602030204" pitchFamily="34" charset="0"/>
              </a:rPr>
              <a:t> framework game hexagon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EE506-C12C-4AD8-86D8-725C28ECE2F6}"/>
              </a:ext>
            </a:extLst>
          </p:cNvPr>
          <p:cNvSpPr txBox="1"/>
          <p:nvPr/>
        </p:nvSpPr>
        <p:spPr>
          <a:xfrm>
            <a:off x="4800601" y="407424"/>
            <a:ext cx="6139382" cy="2308324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err="1">
                <a:latin typeface="Ubuntu" panose="020B0504030602030204" pitchFamily="34" charset="0"/>
              </a:rPr>
              <a:t>Perbaikan</a:t>
            </a:r>
            <a:r>
              <a:rPr lang="en-US" sz="2400">
                <a:latin typeface="Ubuntu" panose="020B0504030602030204" pitchFamily="34" charset="0"/>
              </a:rPr>
              <a:t>  design </a:t>
            </a:r>
            <a:r>
              <a:rPr lang="en-US" sz="2400" err="1">
                <a:latin typeface="Ubuntu" panose="020B0504030602030204" pitchFamily="34" charset="0"/>
              </a:rPr>
              <a:t>tampilan</a:t>
            </a:r>
            <a:r>
              <a:rPr lang="en-US" sz="2400">
                <a:latin typeface="Ubuntu" panose="020B0504030602030204" pitchFamily="34" charset="0"/>
              </a:rPr>
              <a:t> framework game hexagon engine </a:t>
            </a:r>
            <a:r>
              <a:rPr lang="en-US" sz="2400" err="1">
                <a:latin typeface="Ubuntu" panose="020B0504030602030204" pitchFamily="34" charset="0"/>
              </a:rPr>
              <a:t>dari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sisi</a:t>
            </a:r>
            <a:r>
              <a:rPr lang="en-US" sz="2400">
                <a:latin typeface="Ubuntu" panose="020B0504030602030204" pitchFamily="34" charset="0"/>
              </a:rPr>
              <a:t> art </a:t>
            </a:r>
            <a:r>
              <a:rPr lang="en-US" sz="2400" err="1">
                <a:latin typeface="Ubuntu" panose="020B0504030602030204" pitchFamily="34" charset="0"/>
              </a:rPr>
              <a:t>nya</a:t>
            </a:r>
            <a:r>
              <a:rPr lang="en-US" sz="2400">
                <a:latin typeface="Ubuntu" panose="020B0504030602030204" pitchFamily="34" charset="0"/>
              </a:rPr>
              <a:t> agar </a:t>
            </a:r>
            <a:r>
              <a:rPr lang="en-US" sz="2400" err="1">
                <a:latin typeface="Ubuntu" panose="020B0504030602030204" pitchFamily="34" charset="0"/>
              </a:rPr>
              <a:t>tampilan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lebih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menarik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sehingga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lebih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banyak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lagi</a:t>
            </a:r>
            <a:r>
              <a:rPr lang="en-US" sz="2400">
                <a:latin typeface="Ubuntu" panose="020B0504030602030204" pitchFamily="34" charset="0"/>
              </a:rPr>
              <a:t> designer game yang </a:t>
            </a:r>
            <a:r>
              <a:rPr lang="en-US" sz="2400" err="1">
                <a:latin typeface="Ubuntu" panose="020B0504030602030204" pitchFamily="34" charset="0"/>
              </a:rPr>
              <a:t>akan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menggunakan</a:t>
            </a:r>
            <a:r>
              <a:rPr lang="en-US" sz="2400">
                <a:latin typeface="Ubuntu" panose="020B0504030602030204" pitchFamily="34" charset="0"/>
              </a:rPr>
              <a:t> framework </a:t>
            </a:r>
            <a:r>
              <a:rPr lang="en-US" sz="2400" err="1">
                <a:latin typeface="Ubuntu" panose="020B0504030602030204" pitchFamily="34" charset="0"/>
              </a:rPr>
              <a:t>ini</a:t>
            </a:r>
            <a:r>
              <a:rPr lang="en-US" sz="2400">
                <a:latin typeface="Ubuntu" panose="020B0504030602030204" pitchFamily="34" charset="0"/>
              </a:rPr>
              <a:t> dan </a:t>
            </a:r>
            <a:r>
              <a:rPr lang="en-US" sz="2400" err="1">
                <a:latin typeface="Ubuntu" panose="020B0504030602030204" pitchFamily="34" charset="0"/>
              </a:rPr>
              <a:t>memiliki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nilai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jual</a:t>
            </a:r>
            <a:r>
              <a:rPr lang="en-US" sz="2400"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2BABC-66ED-44FE-A271-597FE36E1221}"/>
              </a:ext>
            </a:extLst>
          </p:cNvPr>
          <p:cNvSpPr txBox="1"/>
          <p:nvPr/>
        </p:nvSpPr>
        <p:spPr>
          <a:xfrm>
            <a:off x="4757219" y="4953001"/>
            <a:ext cx="6291783" cy="1200329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err="1">
                <a:latin typeface="Ubuntu" panose="020B0504030602030204" pitchFamily="34" charset="0"/>
              </a:rPr>
              <a:t>Menambahkan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pilihan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untuk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mendesain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tema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sendiri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baik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dari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segi</a:t>
            </a:r>
            <a:r>
              <a:rPr lang="en-US" sz="2400">
                <a:latin typeface="Ubuntu" panose="020B0504030602030204" pitchFamily="34" charset="0"/>
              </a:rPr>
              <a:t> game </a:t>
            </a:r>
            <a:r>
              <a:rPr lang="en-US" sz="2400" err="1">
                <a:latin typeface="Ubuntu" panose="020B0504030602030204" pitchFamily="34" charset="0"/>
              </a:rPr>
              <a:t>spesifik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maupun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keseluruhan</a:t>
            </a:r>
            <a:r>
              <a:rPr lang="en-US" sz="2400">
                <a:latin typeface="Ubuntu" panose="020B0504030602030204" pitchFamily="34" charset="0"/>
              </a:rPr>
              <a:t> </a:t>
            </a:r>
            <a:r>
              <a:rPr lang="en-US" sz="2400" err="1">
                <a:latin typeface="Ubuntu" panose="020B0504030602030204" pitchFamily="34" charset="0"/>
              </a:rPr>
              <a:t>sistem</a:t>
            </a:r>
            <a:r>
              <a:rPr lang="en-US" sz="2400"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93A0C9-DB4B-475C-8119-241BD6C86746}"/>
              </a:ext>
            </a:extLst>
          </p:cNvPr>
          <p:cNvSpPr/>
          <p:nvPr/>
        </p:nvSpPr>
        <p:spPr>
          <a:xfrm>
            <a:off x="3124200" y="3200400"/>
            <a:ext cx="1219200" cy="1047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rgbClr val="FFFF00"/>
              </a:solidFill>
              <a:latin typeface="Ubuntu" panose="020B05040306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ED6838-42F1-48CC-A8EF-A66796240F00}"/>
              </a:ext>
            </a:extLst>
          </p:cNvPr>
          <p:cNvSpPr/>
          <p:nvPr/>
        </p:nvSpPr>
        <p:spPr>
          <a:xfrm>
            <a:off x="3708660" y="152400"/>
            <a:ext cx="112395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18EC70-2C5C-469E-B51B-C57E8843FA3E}"/>
              </a:ext>
            </a:extLst>
          </p:cNvPr>
          <p:cNvSpPr/>
          <p:nvPr/>
        </p:nvSpPr>
        <p:spPr>
          <a:xfrm>
            <a:off x="3671049" y="2601440"/>
            <a:ext cx="1175818" cy="910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32555D-F2ED-49B9-9611-50B596E6EA6A}"/>
              </a:ext>
            </a:extLst>
          </p:cNvPr>
          <p:cNvSpPr/>
          <p:nvPr/>
        </p:nvSpPr>
        <p:spPr>
          <a:xfrm>
            <a:off x="3624783" y="4591201"/>
            <a:ext cx="1175818" cy="910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Ubuntu" panose="020B0504030602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952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0070C0"/>
            </a:gs>
            <a:gs pos="46000">
              <a:srgbClr val="0707B9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3A0C9-DB4B-475C-8119-241BD6C86746}"/>
              </a:ext>
            </a:extLst>
          </p:cNvPr>
          <p:cNvSpPr/>
          <p:nvPr/>
        </p:nvSpPr>
        <p:spPr>
          <a:xfrm>
            <a:off x="3124200" y="3200400"/>
            <a:ext cx="1219200" cy="1047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400">
              <a:solidFill>
                <a:srgbClr val="FFFF00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" name="Gambar 3" descr="Sebuah gambar berisi teks&#10;&#10;Deskripsi dibuat secara otomatis">
            <a:extLst>
              <a:ext uri="{FF2B5EF4-FFF2-40B4-BE49-F238E27FC236}">
                <a16:creationId xmlns:a16="http://schemas.microsoft.com/office/drawing/2014/main" id="{90DBBD02-FDEC-4146-A46D-4686DE33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72DAD8C0-9FA8-4C08-A6E4-36FC66F1CC5B}"/>
              </a:ext>
            </a:extLst>
          </p:cNvPr>
          <p:cNvSpPr txBox="1"/>
          <p:nvPr/>
        </p:nvSpPr>
        <p:spPr>
          <a:xfrm>
            <a:off x="782320" y="2938790"/>
            <a:ext cx="7843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err="1"/>
              <a:t>Thancc</a:t>
            </a:r>
            <a:r>
              <a:rPr lang="id-ID" sz="2800"/>
              <a:t> </a:t>
            </a:r>
            <a:r>
              <a:rPr lang="id-ID" sz="2800" err="1"/>
              <a:t>for</a:t>
            </a:r>
            <a:r>
              <a:rPr lang="id-ID" sz="2800"/>
              <a:t> </a:t>
            </a:r>
            <a:r>
              <a:rPr lang="id-ID" sz="2800" err="1"/>
              <a:t>your</a:t>
            </a:r>
            <a:r>
              <a:rPr lang="id-ID" sz="2800"/>
              <a:t> </a:t>
            </a:r>
            <a:r>
              <a:rPr lang="id-ID" sz="2800" err="1"/>
              <a:t>attention</a:t>
            </a:r>
            <a:r>
              <a:rPr lang="id-ID" sz="2800"/>
              <a:t>.</a:t>
            </a:r>
          </a:p>
          <a:p>
            <a:r>
              <a:rPr lang="id-ID" sz="2800"/>
              <a:t>Terima kasih atas perhatian Anda.</a:t>
            </a:r>
          </a:p>
        </p:txBody>
      </p:sp>
    </p:spTree>
    <p:extLst>
      <p:ext uri="{BB962C8B-B14F-4D97-AF65-F5344CB8AC3E}">
        <p14:creationId xmlns:p14="http://schemas.microsoft.com/office/powerpoint/2010/main" val="20327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1">
            <a:extLst>
              <a:ext uri="{FF2B5EF4-FFF2-40B4-BE49-F238E27FC236}">
                <a16:creationId xmlns:a16="http://schemas.microsoft.com/office/drawing/2014/main" id="{A3CBD9AF-F6EE-4DD2-A5FD-E0C3885FD12D}"/>
              </a:ext>
            </a:extLst>
          </p:cNvPr>
          <p:cNvSpPr txBox="1"/>
          <p:nvPr/>
        </p:nvSpPr>
        <p:spPr>
          <a:xfrm>
            <a:off x="243281" y="75501"/>
            <a:ext cx="11803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>
                <a:latin typeface="Ubuntu" panose="020B0504030602030204" pitchFamily="34" charset="0"/>
              </a:rPr>
              <a:t>Catatan:</a:t>
            </a:r>
          </a:p>
          <a:p>
            <a:pPr marL="457200" indent="-457200">
              <a:buFontTx/>
              <a:buChar char="-"/>
            </a:pPr>
            <a:r>
              <a:rPr lang="id-ID" sz="2800">
                <a:latin typeface="Ubuntu" panose="020B0504030602030204" pitchFamily="34" charset="0"/>
              </a:rPr>
              <a:t>A</a:t>
            </a:r>
          </a:p>
          <a:p>
            <a:pPr marL="457200" indent="-457200">
              <a:buFontTx/>
              <a:buChar char="-"/>
            </a:pPr>
            <a:endParaRPr lang="id-ID" sz="280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2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DEFINISI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6801" y="1905001"/>
            <a:ext cx="10360501" cy="3878069"/>
          </a:xfrm>
        </p:spPr>
        <p:txBody>
          <a:bodyPr/>
          <a:lstStyle/>
          <a:p>
            <a:pPr algn="just"/>
            <a:r>
              <a:rPr lang="en-US">
                <a:latin typeface="Ubuntu" panose="020B0504030602030204" pitchFamily="34" charset="0"/>
              </a:rPr>
              <a:t>Framework : </a:t>
            </a:r>
            <a:r>
              <a:rPr lang="en-US" err="1">
                <a:latin typeface="Ubuntu" panose="020B0504030602030204" pitchFamily="34" charset="0"/>
              </a:rPr>
              <a:t>kerangka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kerja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untuk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mengembangkan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aplikasi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berbasis</a:t>
            </a:r>
            <a:r>
              <a:rPr lang="en-US">
                <a:latin typeface="Ubuntu" panose="020B0504030602030204" pitchFamily="34" charset="0"/>
              </a:rPr>
              <a:t> web, desktop, mobile dan </a:t>
            </a:r>
            <a:r>
              <a:rPr lang="en-US" err="1">
                <a:latin typeface="Ubuntu" panose="020B0504030602030204" pitchFamily="34" charset="0"/>
              </a:rPr>
              <a:t>sebagainya</a:t>
            </a:r>
            <a:r>
              <a:rPr lang="en-US">
                <a:latin typeface="Ubuntu" panose="020B0504030602030204" pitchFamily="34" charset="0"/>
              </a:rPr>
              <a:t> (Adani, 2020). </a:t>
            </a:r>
          </a:p>
          <a:p>
            <a:pPr algn="just"/>
            <a:endParaRPr lang="en-US">
              <a:latin typeface="Ubuntu" panose="020B0504030602030204" pitchFamily="34" charset="0"/>
            </a:endParaRPr>
          </a:p>
          <a:p>
            <a:pPr algn="just"/>
            <a:r>
              <a:rPr lang="en-US">
                <a:latin typeface="Ubuntu" panose="020B0504030602030204" pitchFamily="34" charset="0"/>
              </a:rPr>
              <a:t>Framework game : </a:t>
            </a:r>
            <a:r>
              <a:rPr lang="en-US" err="1">
                <a:latin typeface="Ubuntu" panose="020B0504030602030204" pitchFamily="34" charset="0"/>
              </a:rPr>
              <a:t>kerangka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kerja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untuk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mengembangkan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pembuatan</a:t>
            </a:r>
            <a:r>
              <a:rPr lang="en-US">
                <a:latin typeface="Ubuntu" panose="020B0504030602030204" pitchFamily="34" charset="0"/>
              </a:rPr>
              <a:t> game dan </a:t>
            </a:r>
            <a:r>
              <a:rPr lang="en-US" err="1">
                <a:latin typeface="Ubuntu" panose="020B0504030602030204" pitchFamily="34" charset="0"/>
              </a:rPr>
              <a:t>melengkapi</a:t>
            </a:r>
            <a:r>
              <a:rPr lang="en-US">
                <a:latin typeface="Ubuntu" panose="020B0504030602030204" pitchFamily="34" charset="0"/>
              </a:rPr>
              <a:t> game </a:t>
            </a:r>
            <a:r>
              <a:rPr lang="en-US" err="1">
                <a:latin typeface="Ubuntu" panose="020B0504030602030204" pitchFamily="34" charset="0"/>
              </a:rPr>
              <a:t>tersebut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dengan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fitur-fitur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sesuai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keinginan</a:t>
            </a:r>
            <a:r>
              <a:rPr lang="en-US">
                <a:latin typeface="Ubuntu" panose="020B0504030602030204" pitchFamily="34" charset="0"/>
              </a:rPr>
              <a:t> designer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6B130-FAED-41AF-B97B-921E7960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" y="6254701"/>
            <a:ext cx="3048000" cy="3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472" y="685800"/>
            <a:ext cx="10360501" cy="812800"/>
          </a:xfrm>
        </p:spPr>
        <p:txBody>
          <a:bodyPr/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FUNGSI FRAMEWORK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6801" y="1905001"/>
            <a:ext cx="10360501" cy="387806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err="1">
                <a:latin typeface="Ubuntu" panose="020B0504030602030204" pitchFamily="34" charset="0"/>
              </a:rPr>
              <a:t>Mempercepat</a:t>
            </a:r>
            <a:r>
              <a:rPr lang="en-US">
                <a:latin typeface="Ubuntu" panose="020B0504030602030204" pitchFamily="34" charset="0"/>
              </a:rPr>
              <a:t> proses </a:t>
            </a:r>
            <a:r>
              <a:rPr lang="en-US" err="1">
                <a:latin typeface="Ubuntu" panose="020B0504030602030204" pitchFamily="34" charset="0"/>
              </a:rPr>
              <a:t>pembuatan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aplikasi</a:t>
            </a:r>
            <a:r>
              <a:rPr lang="en-US">
                <a:latin typeface="Ubuntu" panose="020B0504030602030204" pitchFamily="34" charset="0"/>
              </a:rPr>
              <a:t> game </a:t>
            </a:r>
            <a:r>
              <a:rPr lang="en-US" err="1">
                <a:latin typeface="Ubuntu" panose="020B0504030602030204" pitchFamily="34" charset="0"/>
              </a:rPr>
              <a:t>baik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itu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berbasis</a:t>
            </a:r>
            <a:r>
              <a:rPr lang="en-US">
                <a:latin typeface="Ubuntu" panose="020B0504030602030204" pitchFamily="34" charset="0"/>
              </a:rPr>
              <a:t> desktop </a:t>
            </a:r>
            <a:r>
              <a:rPr lang="en-US" err="1">
                <a:latin typeface="Ubuntu" panose="020B0504030602030204" pitchFamily="34" charset="0"/>
              </a:rPr>
              <a:t>maupun</a:t>
            </a:r>
            <a:r>
              <a:rPr lang="en-US">
                <a:latin typeface="Ubuntu" panose="020B0504030602030204" pitchFamily="34" charset="0"/>
              </a:rPr>
              <a:t> mobile, </a:t>
            </a:r>
          </a:p>
          <a:p>
            <a:pPr algn="just"/>
            <a:r>
              <a:rPr lang="en-US" err="1">
                <a:latin typeface="Ubuntu" panose="020B0504030602030204" pitchFamily="34" charset="0"/>
              </a:rPr>
              <a:t>Membantu</a:t>
            </a:r>
            <a:r>
              <a:rPr lang="en-US">
                <a:latin typeface="Ubuntu" panose="020B0504030602030204" pitchFamily="34" charset="0"/>
              </a:rPr>
              <a:t> para developer dan designer game </a:t>
            </a:r>
            <a:r>
              <a:rPr lang="en-US" err="1">
                <a:latin typeface="Ubuntu" panose="020B0504030602030204" pitchFamily="34" charset="0"/>
              </a:rPr>
              <a:t>dalam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perencanaan</a:t>
            </a:r>
            <a:r>
              <a:rPr lang="en-US">
                <a:latin typeface="Ubuntu" panose="020B0504030602030204" pitchFamily="34" charset="0"/>
              </a:rPr>
              <a:t>, </a:t>
            </a:r>
            <a:r>
              <a:rPr lang="en-US" err="1">
                <a:latin typeface="Ubuntu" panose="020B0504030602030204" pitchFamily="34" charset="0"/>
              </a:rPr>
              <a:t>pembuatan</a:t>
            </a:r>
            <a:r>
              <a:rPr lang="en-US">
                <a:latin typeface="Ubuntu" panose="020B0504030602030204" pitchFamily="34" charset="0"/>
              </a:rPr>
              <a:t>, </a:t>
            </a:r>
            <a:r>
              <a:rPr lang="en-US" err="1">
                <a:latin typeface="Ubuntu" panose="020B0504030602030204" pitchFamily="34" charset="0"/>
              </a:rPr>
              <a:t>pemeliharaan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sebuah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aplikasi</a:t>
            </a:r>
            <a:r>
              <a:rPr lang="en-US">
                <a:latin typeface="Ubuntu" panose="020B0504030602030204" pitchFamily="34" charset="0"/>
              </a:rPr>
              <a:t> game, </a:t>
            </a:r>
          </a:p>
          <a:p>
            <a:pPr algn="just"/>
            <a:r>
              <a:rPr lang="en-US" err="1">
                <a:latin typeface="Ubuntu" panose="020B0504030602030204" pitchFamily="34" charset="0"/>
              </a:rPr>
              <a:t>Memudahkan</a:t>
            </a:r>
            <a:r>
              <a:rPr lang="en-US">
                <a:latin typeface="Ubuntu" panose="020B0504030602030204" pitchFamily="34" charset="0"/>
              </a:rPr>
              <a:t> developer </a:t>
            </a:r>
            <a:r>
              <a:rPr lang="en-US" err="1">
                <a:latin typeface="Ubuntu" panose="020B0504030602030204" pitchFamily="34" charset="0"/>
              </a:rPr>
              <a:t>dalam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menemukan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suatu</a:t>
            </a:r>
            <a:r>
              <a:rPr lang="en-US">
                <a:latin typeface="Ubuntu" panose="020B0504030602030204" pitchFamily="34" charset="0"/>
              </a:rPr>
              <a:t> bug pada game, </a:t>
            </a:r>
          </a:p>
          <a:p>
            <a:pPr algn="just"/>
            <a:r>
              <a:rPr lang="en-US" err="1">
                <a:latin typeface="Ubuntu" panose="020B0504030602030204" pitchFamily="34" charset="0"/>
              </a:rPr>
              <a:t>Memudahkan</a:t>
            </a:r>
            <a:r>
              <a:rPr lang="en-US">
                <a:latin typeface="Ubuntu" panose="020B0504030602030204" pitchFamily="34" charset="0"/>
              </a:rPr>
              <a:t> developer </a:t>
            </a:r>
            <a:r>
              <a:rPr lang="en-US" err="1">
                <a:latin typeface="Ubuntu" panose="020B0504030602030204" pitchFamily="34" charset="0"/>
              </a:rPr>
              <a:t>dalam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mendokumentasikan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aplikasi</a:t>
            </a:r>
            <a:r>
              <a:rPr lang="en-US">
                <a:latin typeface="Ubuntu" panose="020B0504030602030204" pitchFamily="34" charset="0"/>
              </a:rPr>
              <a:t> game yang di </a:t>
            </a:r>
            <a:r>
              <a:rPr lang="en-US" err="1">
                <a:latin typeface="Ubuntu" panose="020B0504030602030204" pitchFamily="34" charset="0"/>
              </a:rPr>
              <a:t>bangun</a:t>
            </a:r>
            <a:r>
              <a:rPr lang="en-US"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8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838201"/>
            <a:ext cx="8938472" cy="68580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latin typeface="Ubuntu" panose="020B0504030602030204" pitchFamily="34" charset="0"/>
              </a:rPr>
              <a:t>POKOK PERMASALAHAN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FFAED516-296A-4E16-9A9F-05F06B24E447}"/>
              </a:ext>
            </a:extLst>
          </p:cNvPr>
          <p:cNvSpPr txBox="1">
            <a:spLocks/>
          </p:cNvSpPr>
          <p:nvPr/>
        </p:nvSpPr>
        <p:spPr>
          <a:xfrm>
            <a:off x="1066801" y="1905001"/>
            <a:ext cx="10360501" cy="3878069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cap="none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54B5C-B546-4127-85B4-B50295359E82}"/>
              </a:ext>
            </a:extLst>
          </p:cNvPr>
          <p:cNvSpPr txBox="1"/>
          <p:nvPr/>
        </p:nvSpPr>
        <p:spPr>
          <a:xfrm>
            <a:off x="1143001" y="1905000"/>
            <a:ext cx="10284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800" err="1">
                <a:latin typeface="Ubuntu" panose="020B0504030602030204" pitchFamily="34" charset="0"/>
              </a:rPr>
              <a:t>Perlu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adanya</a:t>
            </a:r>
            <a:r>
              <a:rPr lang="en-US" sz="2800">
                <a:latin typeface="Ubuntu" panose="020B0504030602030204" pitchFamily="34" charset="0"/>
              </a:rPr>
              <a:t> framework </a:t>
            </a:r>
            <a:r>
              <a:rPr lang="en-US" sz="2800" err="1">
                <a:latin typeface="Ubuntu" panose="020B0504030602030204" pitchFamily="34" charset="0"/>
              </a:rPr>
              <a:t>untuk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pembuatan</a:t>
            </a:r>
            <a:r>
              <a:rPr lang="en-US" sz="2800">
                <a:latin typeface="Ubuntu" panose="020B0504030602030204" pitchFamily="34" charset="0"/>
              </a:rPr>
              <a:t> game yang </a:t>
            </a:r>
            <a:r>
              <a:rPr lang="en-US" sz="2800" err="1">
                <a:latin typeface="Ubuntu" panose="020B0504030602030204" pitchFamily="34" charset="0"/>
              </a:rPr>
              <a:t>tidak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berbayar</a:t>
            </a:r>
            <a:r>
              <a:rPr lang="en-US" sz="2800">
                <a:latin typeface="Ubuntu" panose="020B0504030602030204" pitchFamily="34" charset="0"/>
              </a:rPr>
              <a:t>, agar para designer game </a:t>
            </a:r>
            <a:r>
              <a:rPr lang="en-US" sz="2800" err="1">
                <a:latin typeface="Ubuntu" panose="020B0504030602030204" pitchFamily="34" charset="0"/>
              </a:rPr>
              <a:t>lebih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mudah</a:t>
            </a:r>
            <a:r>
              <a:rPr lang="en-US" sz="2800">
                <a:latin typeface="Ubuntu" panose="020B0504030602030204" pitchFamily="34" charset="0"/>
              </a:rPr>
              <a:t> dan </a:t>
            </a:r>
            <a:r>
              <a:rPr lang="en-US" sz="2800" err="1">
                <a:latin typeface="Ubuntu" panose="020B0504030602030204" pitchFamily="34" charset="0"/>
              </a:rPr>
              <a:t>efisien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dalam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mendesain</a:t>
            </a:r>
            <a:r>
              <a:rPr lang="en-US" sz="2800">
                <a:latin typeface="Ubuntu" panose="020B0504030602030204" pitchFamily="34" charset="0"/>
              </a:rPr>
              <a:t> game yang </a:t>
            </a:r>
            <a:r>
              <a:rPr lang="en-US" sz="2800" err="1">
                <a:latin typeface="Ubuntu" panose="020B0504030602030204" pitchFamily="34" charset="0"/>
              </a:rPr>
              <a:t>akan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mereka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buat</a:t>
            </a:r>
            <a:endParaRPr lang="en-US" sz="2800">
              <a:latin typeface="Ubuntu" panose="020B05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>
              <a:latin typeface="Ubuntu" panose="020B0504030602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800" err="1">
                <a:latin typeface="Ubuntu" panose="020B0504030602030204" pitchFamily="34" charset="0"/>
              </a:rPr>
              <a:t>Kebebasan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dalam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menciptakan</a:t>
            </a:r>
            <a:r>
              <a:rPr lang="en-US" sz="2800">
                <a:latin typeface="Ubuntu" panose="020B0504030602030204" pitchFamily="34" charset="0"/>
              </a:rPr>
              <a:t> dan </a:t>
            </a:r>
            <a:r>
              <a:rPr lang="en-US" sz="2800" err="1">
                <a:latin typeface="Ubuntu" panose="020B0504030602030204" pitchFamily="34" charset="0"/>
              </a:rPr>
              <a:t>memodifikasi</a:t>
            </a:r>
            <a:r>
              <a:rPr lang="en-US" sz="2800">
                <a:latin typeface="Ubuntu" panose="020B0504030602030204" pitchFamily="34" charset="0"/>
              </a:rPr>
              <a:t> game </a:t>
            </a:r>
            <a:r>
              <a:rPr lang="en-US" sz="2800" err="1">
                <a:latin typeface="Ubuntu" panose="020B0504030602030204" pitchFamily="34" charset="0"/>
              </a:rPr>
              <a:t>ke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dalam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sebuah</a:t>
            </a:r>
            <a:r>
              <a:rPr lang="en-US" sz="2800">
                <a:latin typeface="Ubuntu" panose="020B0504030602030204" pitchFamily="34" charset="0"/>
              </a:rPr>
              <a:t> framework </a:t>
            </a:r>
          </a:p>
          <a:p>
            <a:pPr marL="457200" indent="-457200">
              <a:buFont typeface="+mj-lt"/>
              <a:buAutoNum type="arabicPeriod"/>
            </a:pPr>
            <a:endParaRPr lang="en-US" sz="2800">
              <a:latin typeface="Ubuntu" panose="020B050403060203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800" err="1">
                <a:latin typeface="Ubuntu" panose="020B0504030602030204" pitchFamily="34" charset="0"/>
              </a:rPr>
              <a:t>Tidak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ada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nya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tuntutan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pelanggaran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hak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cipta</a:t>
            </a:r>
            <a:r>
              <a:rPr lang="en-US" sz="2800">
                <a:latin typeface="Ubuntu" panose="020B0504030602030204" pitchFamily="34" charset="0"/>
              </a:rPr>
              <a:t> dan </a:t>
            </a:r>
            <a:r>
              <a:rPr lang="en-US" sz="2800" err="1">
                <a:latin typeface="Ubuntu" panose="020B0504030602030204" pitchFamily="34" charset="0"/>
              </a:rPr>
              <a:t>tuntutan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aturan-aturan</a:t>
            </a:r>
            <a:r>
              <a:rPr lang="en-US" sz="2800">
                <a:latin typeface="Ubuntu" panose="020B0504030602030204" pitchFamily="34" charset="0"/>
              </a:rPr>
              <a:t> </a:t>
            </a:r>
            <a:r>
              <a:rPr lang="en-US" sz="2800" err="1">
                <a:latin typeface="Ubuntu" panose="020B0504030602030204" pitchFamily="34" charset="0"/>
              </a:rPr>
              <a:t>pembuat</a:t>
            </a:r>
            <a:r>
              <a:rPr lang="en-US" sz="2800">
                <a:latin typeface="Ubuntu" panose="020B0504030602030204" pitchFamily="34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3881" y="822151"/>
            <a:ext cx="8938472" cy="83820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latin typeface="Ubuntu" panose="020B0504030602030204" pitchFamily="34" charset="0"/>
              </a:rPr>
              <a:t>TUJUAN PENELITIAN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FFAED516-296A-4E16-9A9F-05F06B24E447}"/>
              </a:ext>
            </a:extLst>
          </p:cNvPr>
          <p:cNvSpPr txBox="1">
            <a:spLocks/>
          </p:cNvSpPr>
          <p:nvPr/>
        </p:nvSpPr>
        <p:spPr>
          <a:xfrm>
            <a:off x="1066801" y="1905001"/>
            <a:ext cx="10360501" cy="3878069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cap="none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54B5C-B546-4127-85B4-B50295359E82}"/>
              </a:ext>
            </a:extLst>
          </p:cNvPr>
          <p:cNvSpPr txBox="1"/>
          <p:nvPr/>
        </p:nvSpPr>
        <p:spPr>
          <a:xfrm>
            <a:off x="1143001" y="2057400"/>
            <a:ext cx="10284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Merancang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bernama Hexagon Engine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Membantu para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 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untuk dapat menciptakan dan mendesain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 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nya sendiri dengan bebas karena Hexagon Engine dapat di unduh gratis.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Memanfaatkan loop hole supaya tidak terkena pelanggaran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copyright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" name="Bagan Alur: Pemberhenti 1">
            <a:extLst>
              <a:ext uri="{FF2B5EF4-FFF2-40B4-BE49-F238E27FC236}">
                <a16:creationId xmlns:a16="http://schemas.microsoft.com/office/drawing/2014/main" id="{7248BD29-2DF0-48BD-BE29-E3D548100D7E}"/>
              </a:ext>
            </a:extLst>
          </p:cNvPr>
          <p:cNvSpPr/>
          <p:nvPr/>
        </p:nvSpPr>
        <p:spPr>
          <a:xfrm>
            <a:off x="4093827" y="5557676"/>
            <a:ext cx="4826437" cy="956345"/>
          </a:xfrm>
          <a:prstGeom prst="flowChartTerminator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F0EBB8F-FD93-4CE1-A388-A325D096CA7F}"/>
              </a:ext>
            </a:extLst>
          </p:cNvPr>
          <p:cNvSpPr txBox="1"/>
          <p:nvPr/>
        </p:nvSpPr>
        <p:spPr>
          <a:xfrm>
            <a:off x="4678245" y="5783070"/>
            <a:ext cx="39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>
                <a:solidFill>
                  <a:srgbClr val="FF0000"/>
                </a:solidFill>
                <a:latin typeface="Ubuntu" panose="020B0504030602030204" pitchFamily="34" charset="0"/>
              </a:rPr>
              <a:t>LITIGATION GAMING</a:t>
            </a:r>
          </a:p>
        </p:txBody>
      </p:sp>
    </p:spTree>
    <p:extLst>
      <p:ext uri="{BB962C8B-B14F-4D97-AF65-F5344CB8AC3E}">
        <p14:creationId xmlns:p14="http://schemas.microsoft.com/office/powerpoint/2010/main" val="238885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8161" y="914401"/>
            <a:ext cx="8938472" cy="76200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00"/>
                </a:solidFill>
                <a:latin typeface="Ubuntu" panose="020B0504030602030204" pitchFamily="34" charset="0"/>
              </a:rPr>
              <a:t>MANFAAT PENELITIAN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FFAED516-296A-4E16-9A9F-05F06B24E447}"/>
              </a:ext>
            </a:extLst>
          </p:cNvPr>
          <p:cNvSpPr txBox="1">
            <a:spLocks/>
          </p:cNvSpPr>
          <p:nvPr/>
        </p:nvSpPr>
        <p:spPr>
          <a:xfrm>
            <a:off x="1066801" y="1905001"/>
            <a:ext cx="10360501" cy="3878069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800" cap="none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54B5C-B546-4127-85B4-B50295359E82}"/>
              </a:ext>
            </a:extLst>
          </p:cNvPr>
          <p:cNvSpPr txBox="1"/>
          <p:nvPr/>
        </p:nvSpPr>
        <p:spPr>
          <a:xfrm>
            <a:off x="1120429" y="2005510"/>
            <a:ext cx="10284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 kebebasan bagi para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 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untuk mengekpresikan rancangan gamenya.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Meringankan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pengeluaran pembuatan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bagi para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 game 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yang akan membuat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Memperkenalkan dan memberikan informasi kepada masyarakat tentang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pembuatan sebuah </a:t>
            </a:r>
            <a:r>
              <a:rPr lang="id-ID" sz="2800" i="1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id-ID" sz="2800">
                <a:effectLst/>
                <a:latin typeface="Ubuntu" panose="020B05040306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>
              <a:effectLst/>
              <a:latin typeface="Ubuntu" panose="020B0504030602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4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5000">
              <a:srgbClr val="0707B9"/>
            </a:gs>
            <a:gs pos="100000">
              <a:schemeClr val="tx1">
                <a:lumMod val="95000"/>
              </a:schemeClr>
            </a:gs>
            <a:gs pos="100000">
              <a:schemeClr val="bg2">
                <a:tint val="100000"/>
                <a:shade val="30000"/>
                <a:satMod val="100000"/>
              </a:schemeClr>
            </a:gs>
            <a:gs pos="99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0472" y="2286000"/>
            <a:ext cx="2741929" cy="12954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00"/>
                </a:solidFill>
                <a:latin typeface="Ubuntu" panose="020B0504030602030204" pitchFamily="34" charset="0"/>
              </a:rPr>
              <a:t>METODA PENELITIAN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66DF1E7-4FA8-4357-9848-8D2EB984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AACEEC14-BA20-45F8-86E7-6F75D06E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47" y="842639"/>
            <a:ext cx="569976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2000">
              <a:srgbClr val="0707B9"/>
            </a:gs>
            <a:gs pos="100000">
              <a:srgbClr val="0070C0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62201" y="802178"/>
            <a:ext cx="7847329" cy="655784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</a:rPr>
              <a:t>PERANCANGAN FRAMEWORK GAME</a:t>
            </a:r>
            <a:endParaRPr lang="en-US" b="1">
              <a:latin typeface="Ubuntu" panose="020B05040306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17068" y="1511069"/>
            <a:ext cx="2895600" cy="914400"/>
          </a:xfrm>
        </p:spPr>
        <p:txBody>
          <a:bodyPr>
            <a:normAutofit fontScale="92500"/>
          </a:bodyPr>
          <a:lstStyle/>
          <a:p>
            <a:pPr algn="ctr"/>
            <a:r>
              <a:rPr lang="en-US" b="1">
                <a:solidFill>
                  <a:srgbClr val="92D050"/>
                </a:solidFill>
                <a:latin typeface="Ubuntu" panose="020B0504030602030204" pitchFamily="34" charset="0"/>
              </a:rPr>
              <a:t>KONSEP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17069" y="2819399"/>
            <a:ext cx="2895599" cy="2667000"/>
          </a:xfrm>
        </p:spPr>
        <p:txBody>
          <a:bodyPr/>
          <a:lstStyle/>
          <a:p>
            <a:r>
              <a:rPr lang="en-US">
                <a:latin typeface="Ubuntu" panose="020B0504030602030204" pitchFamily="34" charset="0"/>
              </a:rPr>
              <a:t>Designer game  </a:t>
            </a:r>
            <a:r>
              <a:rPr lang="en-US" err="1">
                <a:latin typeface="Ubuntu" panose="020B0504030602030204" pitchFamily="34" charset="0"/>
              </a:rPr>
              <a:t>memilih</a:t>
            </a:r>
            <a:r>
              <a:rPr lang="en-US">
                <a:latin typeface="Ubuntu" panose="020B0504030602030204" pitchFamily="34" charset="0"/>
              </a:rPr>
              <a:t> </a:t>
            </a:r>
            <a:r>
              <a:rPr lang="en-US" err="1">
                <a:latin typeface="Ubuntu" panose="020B0504030602030204" pitchFamily="34" charset="0"/>
              </a:rPr>
              <a:t>jenis</a:t>
            </a:r>
            <a:r>
              <a:rPr lang="en-US">
                <a:latin typeface="Ubuntu" panose="020B0504030602030204" pitchFamily="34" charset="0"/>
              </a:rPr>
              <a:t> game </a:t>
            </a:r>
            <a:r>
              <a:rPr lang="en-US" err="1">
                <a:latin typeface="Ubuntu" panose="020B0504030602030204" pitchFamily="34" charset="0"/>
              </a:rPr>
              <a:t>dalam</a:t>
            </a:r>
            <a:r>
              <a:rPr lang="en-US">
                <a:latin typeface="Ubuntu" panose="020B0504030602030204" pitchFamily="34" charset="0"/>
              </a:rPr>
              <a:t> framework yang </a:t>
            </a:r>
            <a:r>
              <a:rPr lang="en-US" err="1">
                <a:latin typeface="Ubuntu" panose="020B0504030602030204" pitchFamily="34" charset="0"/>
              </a:rPr>
              <a:t>disediakan</a:t>
            </a:r>
            <a:r>
              <a:rPr lang="en-US"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8382000" y="1750292"/>
            <a:ext cx="2819400" cy="736600"/>
          </a:xfrm>
        </p:spPr>
        <p:txBody>
          <a:bodyPr>
            <a:normAutofit fontScale="92500"/>
          </a:bodyPr>
          <a:lstStyle/>
          <a:p>
            <a:r>
              <a:rPr lang="en-US" sz="2800" b="1">
                <a:solidFill>
                  <a:srgbClr val="92D050"/>
                </a:solidFill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Technology</a:t>
            </a:r>
            <a:endParaRPr lang="en-US" b="1">
              <a:solidFill>
                <a:srgbClr val="92D05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7660640" y="2895600"/>
            <a:ext cx="4094480" cy="3454400"/>
          </a:xfrm>
        </p:spPr>
        <p:txBody>
          <a:bodyPr/>
          <a:lstStyle/>
          <a:p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menggunakan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engine </a:t>
            </a:r>
            <a:r>
              <a:rPr lang="id-ID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G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odot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endParaRPr lang="en-US">
              <a:latin typeface="Ubuntu" panose="020B0504030602030204" pitchFamily="34" charset="0"/>
              <a:ea typeface="Calibri" panose="020F0502020204030204" pitchFamily="34" charset="0"/>
            </a:endParaRPr>
          </a:p>
          <a:p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hasil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perancangan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framework game di upload </a:t>
            </a:r>
            <a:r>
              <a:rPr lang="en-US" sz="28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ke</a:t>
            </a:r>
            <a:r>
              <a:rPr lang="en-US" sz="28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website </a:t>
            </a:r>
            <a:r>
              <a:rPr lang="id-ID" sz="2000" u="sng">
                <a:solidFill>
                  <a:srgbClr val="0563C1"/>
                </a:solidFill>
                <a:effectLst/>
                <a:latin typeface="Ubuntu" panose="020B0504030602030204" pitchFamily="34" charset="0"/>
                <a:ea typeface="Calibri" panose="020F0502020204030204" pitchFamily="34" charset="0"/>
                <a:hlinkClick r:id="rId2"/>
              </a:rPr>
              <a:t>https://sourceforge.net/projects/hexagon-engine/</a:t>
            </a:r>
            <a:r>
              <a:rPr lang="id-ID" sz="20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endParaRPr lang="en-US" sz="2000">
              <a:latin typeface="Ubuntu" panose="020B0504030602030204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10AB60-65E4-4AE1-8A53-B1AB3FF2BEEC}"/>
              </a:ext>
            </a:extLst>
          </p:cNvPr>
          <p:cNvSpPr txBox="1">
            <a:spLocks/>
          </p:cNvSpPr>
          <p:nvPr/>
        </p:nvSpPr>
        <p:spPr>
          <a:xfrm>
            <a:off x="3886200" y="1524000"/>
            <a:ext cx="2895600" cy="914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92D050"/>
                </a:solidFill>
                <a:latin typeface="Ubuntu" panose="020B0504030602030204" pitchFamily="34" charset="0"/>
              </a:rPr>
              <a:t>GENRE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A041ECD1-A595-46C2-93C2-1771AA344986}"/>
              </a:ext>
            </a:extLst>
          </p:cNvPr>
          <p:cNvSpPr txBox="1">
            <a:spLocks/>
          </p:cNvSpPr>
          <p:nvPr/>
        </p:nvSpPr>
        <p:spPr>
          <a:xfrm>
            <a:off x="3962400" y="2895600"/>
            <a:ext cx="3200400" cy="26670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Framework game yang </a:t>
            </a:r>
            <a:r>
              <a:rPr lang="en-US" sz="24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dibuat</a:t>
            </a:r>
            <a:r>
              <a:rPr lang="en-US" sz="24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</a:t>
            </a:r>
            <a:r>
              <a:rPr lang="en-US" sz="2400" err="1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penulis</a:t>
            </a:r>
            <a:r>
              <a:rPr lang="id-ID" sz="24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 dapat mendukung berbagai jenis genre.</a:t>
            </a:r>
          </a:p>
          <a:p>
            <a:r>
              <a:rPr lang="id-ID" sz="2400">
                <a:effectLst/>
                <a:latin typeface="Ubuntu" panose="020B0504030602030204" pitchFamily="34" charset="0"/>
                <a:ea typeface="Calibri" panose="020F0502020204030204" pitchFamily="34" charset="0"/>
              </a:rPr>
              <a:t>seluruh genre dapat di buat VR.</a:t>
            </a:r>
            <a:endParaRPr lang="en-US" sz="240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7C0B633E38064995E294BD3BB20DB2" ma:contentTypeVersion="7" ma:contentTypeDescription="Create a new document." ma:contentTypeScope="" ma:versionID="6556081f863194fc2181ceb531e40813">
  <xsd:schema xmlns:xsd="http://www.w3.org/2001/XMLSchema" xmlns:xs="http://www.w3.org/2001/XMLSchema" xmlns:p="http://schemas.microsoft.com/office/2006/metadata/properties" xmlns:ns3="7d233d61-984b-47b2-86e6-dff17674aa4a" xmlns:ns4="f3e6b532-09b4-475e-958d-60c32e6b868c" targetNamespace="http://schemas.microsoft.com/office/2006/metadata/properties" ma:root="true" ma:fieldsID="2d4a80f2d80d201441cde1cfaf403454" ns3:_="" ns4:_="">
    <xsd:import namespace="7d233d61-984b-47b2-86e6-dff17674aa4a"/>
    <xsd:import namespace="f3e6b532-09b4-475e-958d-60c32e6b86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33d61-984b-47b2-86e6-dff17674a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6b532-09b4-475e-958d-60c32e6b86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EF4480-C468-410F-84A0-510D46DC9F01}">
  <ds:schemaRefs>
    <ds:schemaRef ds:uri="http://purl.org/dc/terms/"/>
    <ds:schemaRef ds:uri="http://schemas.openxmlformats.org/package/2006/metadata/core-properties"/>
    <ds:schemaRef ds:uri="http://purl.org/dc/elements/1.1/"/>
    <ds:schemaRef ds:uri="7d233d61-984b-47b2-86e6-dff17674aa4a"/>
    <ds:schemaRef ds:uri="f3e6b532-09b4-475e-958d-60c32e6b868c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55C26E-0B83-452A-AA56-0E620B12D3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53FFE6-1080-4526-B168-49C066BC6E62}">
  <ds:schemaRefs>
    <ds:schemaRef ds:uri="7d233d61-984b-47b2-86e6-dff17674aa4a"/>
    <ds:schemaRef ds:uri="f3e6b532-09b4-475e-958d-60c32e6b86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989</Words>
  <Application>Microsoft Office PowerPoint</Application>
  <PresentationFormat>Layar Lebar</PresentationFormat>
  <Paragraphs>172</Paragraphs>
  <Slides>29</Slides>
  <Notes>9</Notes>
  <HiddenSlides>4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Rockwell Extra Bold</vt:lpstr>
      <vt:lpstr>Symbol</vt:lpstr>
      <vt:lpstr>Ubuntu</vt:lpstr>
      <vt:lpstr>Tech 16x9</vt:lpstr>
      <vt:lpstr>PERANCANGAN FRAMEWORK GAME VR MENGGUNAKAN GODOT ENGINE</vt:lpstr>
      <vt:lpstr>LATAR BELAKANG</vt:lpstr>
      <vt:lpstr>DEFINISI</vt:lpstr>
      <vt:lpstr>FUNGSI FRAMEWORK</vt:lpstr>
      <vt:lpstr>POKOK PERMASALAHAN</vt:lpstr>
      <vt:lpstr>TUJUAN PENELITIAN</vt:lpstr>
      <vt:lpstr>MANFAAT PENELITIAN</vt:lpstr>
      <vt:lpstr>METODA PENELITIAN</vt:lpstr>
      <vt:lpstr>PERANCANGAN FRAMEWORK GAME</vt:lpstr>
      <vt:lpstr>PERANCANGAN FRAMEWORK GAME</vt:lpstr>
      <vt:lpstr>Analisis Pengguna</vt:lpstr>
      <vt:lpstr>Analisis Pengguna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TUTORIAL PENGGUNAAN FRAMEWORK GAME </vt:lpstr>
      <vt:lpstr>TUTORIAL MENGEMBANGKAN DENGAN FRAMEWORK </vt:lpstr>
      <vt:lpstr>EVALUASI PENGGUNAAN FRAMEWORK GAME</vt:lpstr>
      <vt:lpstr>KESIMPULAN</vt:lpstr>
      <vt:lpstr>SARAN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 JUSTIAWAN</dc:creator>
  <cp:lastModifiedBy>JOEL ROBERT JUSTIAWAN</cp:lastModifiedBy>
  <cp:revision>1</cp:revision>
  <dcterms:created xsi:type="dcterms:W3CDTF">2021-07-05T11:30:20Z</dcterms:created>
  <dcterms:modified xsi:type="dcterms:W3CDTF">2021-08-22T13:42:33Z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0x010100107C0B633E38064995E294BD3BB20DB2</vt:lpwstr>
  </property>
</Properties>
</file>